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0"/>
  </p:notesMasterIdLst>
  <p:sldIdLst>
    <p:sldId id="257" r:id="rId2"/>
    <p:sldId id="264" r:id="rId3"/>
    <p:sldId id="265" r:id="rId4"/>
    <p:sldId id="267" r:id="rId5"/>
    <p:sldId id="266" r:id="rId6"/>
    <p:sldId id="268" r:id="rId7"/>
    <p:sldId id="269" r:id="rId8"/>
    <p:sldId id="270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 snapToGrid="0">
      <p:cViewPr varScale="1">
        <p:scale>
          <a:sx n="105" d="100"/>
          <a:sy n="105" d="100"/>
        </p:scale>
        <p:origin x="79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EC2CAC-969A-0847-92B6-2978030BDFAA}" type="datetimeFigureOut">
              <a:rPr lang="en-US" smtClean="0"/>
              <a:t>3/27/2025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C4DFE9-0784-3E4E-94E5-A40F1185D2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89675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5">
          <a:extLst>
            <a:ext uri="{FF2B5EF4-FFF2-40B4-BE49-F238E27FC236}">
              <a16:creationId xmlns:a16="http://schemas.microsoft.com/office/drawing/2014/main" id="{F00D9AA1-A0FD-6628-9D98-6D7F543090F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p1:notes">
            <a:extLst>
              <a:ext uri="{FF2B5EF4-FFF2-40B4-BE49-F238E27FC236}">
                <a16:creationId xmlns:a16="http://schemas.microsoft.com/office/drawing/2014/main" id="{48EFCA3B-6B5A-9815-E299-8521237F06F1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7" name="Google Shape;157;p1:notes">
            <a:extLst>
              <a:ext uri="{FF2B5EF4-FFF2-40B4-BE49-F238E27FC236}">
                <a16:creationId xmlns:a16="http://schemas.microsoft.com/office/drawing/2014/main" id="{29C7280E-4AF5-0148-5306-6B498826ECF1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1684166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8">
          <a:extLst>
            <a:ext uri="{FF2B5EF4-FFF2-40B4-BE49-F238E27FC236}">
              <a16:creationId xmlns:a16="http://schemas.microsoft.com/office/drawing/2014/main" id="{336AB380-57DA-35BF-563E-7FA3A66931A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Google Shape;199;p6:notes">
            <a:extLst>
              <a:ext uri="{FF2B5EF4-FFF2-40B4-BE49-F238E27FC236}">
                <a16:creationId xmlns:a16="http://schemas.microsoft.com/office/drawing/2014/main" id="{B6A92189-72F3-624C-5987-0C02257F1CCC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0" name="Google Shape;200;p6:notes">
            <a:extLst>
              <a:ext uri="{FF2B5EF4-FFF2-40B4-BE49-F238E27FC236}">
                <a16:creationId xmlns:a16="http://schemas.microsoft.com/office/drawing/2014/main" id="{5C05C660-5B55-C8F0-415E-763CA4EBEE80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52838435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8">
          <a:extLst>
            <a:ext uri="{FF2B5EF4-FFF2-40B4-BE49-F238E27FC236}">
              <a16:creationId xmlns:a16="http://schemas.microsoft.com/office/drawing/2014/main" id="{EF73E877-8DBE-5BFD-1341-827CD129F16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Google Shape;199;p6:notes">
            <a:extLst>
              <a:ext uri="{FF2B5EF4-FFF2-40B4-BE49-F238E27FC236}">
                <a16:creationId xmlns:a16="http://schemas.microsoft.com/office/drawing/2014/main" id="{D5B2B177-C31E-28F0-C112-6AF3C3C0B073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0" name="Google Shape;200;p6:notes">
            <a:extLst>
              <a:ext uri="{FF2B5EF4-FFF2-40B4-BE49-F238E27FC236}">
                <a16:creationId xmlns:a16="http://schemas.microsoft.com/office/drawing/2014/main" id="{44B4FF4B-3907-15FA-3179-50F5A81AA458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04594923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8">
          <a:extLst>
            <a:ext uri="{FF2B5EF4-FFF2-40B4-BE49-F238E27FC236}">
              <a16:creationId xmlns:a16="http://schemas.microsoft.com/office/drawing/2014/main" id="{EF73E877-8DBE-5BFD-1341-827CD129F16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Google Shape;199;p6:notes">
            <a:extLst>
              <a:ext uri="{FF2B5EF4-FFF2-40B4-BE49-F238E27FC236}">
                <a16:creationId xmlns:a16="http://schemas.microsoft.com/office/drawing/2014/main" id="{D5B2B177-C31E-28F0-C112-6AF3C3C0B073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0" name="Google Shape;200;p6:notes">
            <a:extLst>
              <a:ext uri="{FF2B5EF4-FFF2-40B4-BE49-F238E27FC236}">
                <a16:creationId xmlns:a16="http://schemas.microsoft.com/office/drawing/2014/main" id="{44B4FF4B-3907-15FA-3179-50F5A81AA458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38125340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8">
          <a:extLst>
            <a:ext uri="{FF2B5EF4-FFF2-40B4-BE49-F238E27FC236}">
              <a16:creationId xmlns:a16="http://schemas.microsoft.com/office/drawing/2014/main" id="{EF73E877-8DBE-5BFD-1341-827CD129F16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Google Shape;199;p6:notes">
            <a:extLst>
              <a:ext uri="{FF2B5EF4-FFF2-40B4-BE49-F238E27FC236}">
                <a16:creationId xmlns:a16="http://schemas.microsoft.com/office/drawing/2014/main" id="{D5B2B177-C31E-28F0-C112-6AF3C3C0B073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0" name="Google Shape;200;p6:notes">
            <a:extLst>
              <a:ext uri="{FF2B5EF4-FFF2-40B4-BE49-F238E27FC236}">
                <a16:creationId xmlns:a16="http://schemas.microsoft.com/office/drawing/2014/main" id="{44B4FF4B-3907-15FA-3179-50F5A81AA458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08407438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8">
          <a:extLst>
            <a:ext uri="{FF2B5EF4-FFF2-40B4-BE49-F238E27FC236}">
              <a16:creationId xmlns:a16="http://schemas.microsoft.com/office/drawing/2014/main" id="{EF73E877-8DBE-5BFD-1341-827CD129F16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Google Shape;199;p6:notes">
            <a:extLst>
              <a:ext uri="{FF2B5EF4-FFF2-40B4-BE49-F238E27FC236}">
                <a16:creationId xmlns:a16="http://schemas.microsoft.com/office/drawing/2014/main" id="{D5B2B177-C31E-28F0-C112-6AF3C3C0B073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0" name="Google Shape;200;p6:notes">
            <a:extLst>
              <a:ext uri="{FF2B5EF4-FFF2-40B4-BE49-F238E27FC236}">
                <a16:creationId xmlns:a16="http://schemas.microsoft.com/office/drawing/2014/main" id="{44B4FF4B-3907-15FA-3179-50F5A81AA458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87843044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8">
          <a:extLst>
            <a:ext uri="{FF2B5EF4-FFF2-40B4-BE49-F238E27FC236}">
              <a16:creationId xmlns:a16="http://schemas.microsoft.com/office/drawing/2014/main" id="{EF73E877-8DBE-5BFD-1341-827CD129F16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Google Shape;199;p6:notes">
            <a:extLst>
              <a:ext uri="{FF2B5EF4-FFF2-40B4-BE49-F238E27FC236}">
                <a16:creationId xmlns:a16="http://schemas.microsoft.com/office/drawing/2014/main" id="{D5B2B177-C31E-28F0-C112-6AF3C3C0B073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0" name="Google Shape;200;p6:notes">
            <a:extLst>
              <a:ext uri="{FF2B5EF4-FFF2-40B4-BE49-F238E27FC236}">
                <a16:creationId xmlns:a16="http://schemas.microsoft.com/office/drawing/2014/main" id="{44B4FF4B-3907-15FA-3179-50F5A81AA458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8091462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8">
          <a:extLst>
            <a:ext uri="{FF2B5EF4-FFF2-40B4-BE49-F238E27FC236}">
              <a16:creationId xmlns:a16="http://schemas.microsoft.com/office/drawing/2014/main" id="{EF73E877-8DBE-5BFD-1341-827CD129F16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Google Shape;199;p6:notes">
            <a:extLst>
              <a:ext uri="{FF2B5EF4-FFF2-40B4-BE49-F238E27FC236}">
                <a16:creationId xmlns:a16="http://schemas.microsoft.com/office/drawing/2014/main" id="{D5B2B177-C31E-28F0-C112-6AF3C3C0B073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0" name="Google Shape;200;p6:notes">
            <a:extLst>
              <a:ext uri="{FF2B5EF4-FFF2-40B4-BE49-F238E27FC236}">
                <a16:creationId xmlns:a16="http://schemas.microsoft.com/office/drawing/2014/main" id="{44B4FF4B-3907-15FA-3179-50F5A81AA458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9820074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7AC38D-8EA9-9D91-DD7B-DAFA6EA501A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1D6F23-BE11-5D59-9642-6928A572B04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AD4EA6B-7F88-34EF-3E5E-63F171CDC0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39422-7366-8347-B8D7-B37EDFC5D5A2}" type="datetimeFigureOut">
              <a:rPr lang="en-US" smtClean="0"/>
              <a:t>3/27/2025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7F2CA4-9522-0464-D2F7-7569032D3B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D91CE9-92EA-38B4-EE02-C91D12EAE9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7AEED-1749-F74C-9AE8-3F34D06C7C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55920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7AE386-277A-5709-DD9C-2D23E463EF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92DDC34-5F7A-C808-66BC-75D6F3C262C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24F3B6-15AE-5A4A-2F7F-3E80279570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39422-7366-8347-B8D7-B37EDFC5D5A2}" type="datetimeFigureOut">
              <a:rPr lang="en-US" smtClean="0"/>
              <a:t>3/27/2025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64CE49-A8E3-4368-7EFF-451E5E53F3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AAA7D5-38FB-7A9E-4CC1-C85B071A8B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7AEED-1749-F74C-9AE8-3F34D06C7C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4144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DD99C57-DB10-CF68-8959-1EAD7C3CAE8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1DC218B-B0C9-A065-17F8-737C0CD5200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9D8462-5E12-C2BE-34A5-ECEB942A34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39422-7366-8347-B8D7-B37EDFC5D5A2}" type="datetimeFigureOut">
              <a:rPr lang="en-US" smtClean="0"/>
              <a:t>3/27/2025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931B0A-5177-B6E7-D56A-2CCAF70874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C34EC4-E549-2B68-B0C9-7D83F75BD1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7AEED-1749-F74C-9AE8-3F34D06C7C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89852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2ED609-BDF8-7986-A318-5DC1F2B57A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89CA9C-319D-0B4E-A200-844635B79F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9DE0F4-05DC-7664-451D-2807AA5464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39422-7366-8347-B8D7-B37EDFC5D5A2}" type="datetimeFigureOut">
              <a:rPr lang="en-US" smtClean="0"/>
              <a:t>3/27/2025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2F1C92-F99F-715E-2E50-B4373502CB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E6AEA5-2013-1994-3D48-5CE39451D8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7AEED-1749-F74C-9AE8-3F34D06C7C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49738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4F3E3E-930E-6F84-28E9-004B4CC6C3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A53D0FA-7B1E-7603-4CE8-77CC29A3F2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FCFC83F-B848-19A7-B47E-6163DC67F3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39422-7366-8347-B8D7-B37EDFC5D5A2}" type="datetimeFigureOut">
              <a:rPr lang="en-US" smtClean="0"/>
              <a:t>3/27/2025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CE70BD-804F-19C0-6B77-879404766E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E4E7344-0201-0DCD-BA9D-A8CAB892C6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7AEED-1749-F74C-9AE8-3F34D06C7C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48749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2EFEFE-93B1-9A3C-5DCA-B09F711CDF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7C8A30-1323-8183-8992-99B8B08363F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D8AF04E-346E-FCD2-01CA-E65EF062249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DD304EB-8D3D-0ECF-773B-3B0EAB34C5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39422-7366-8347-B8D7-B37EDFC5D5A2}" type="datetimeFigureOut">
              <a:rPr lang="en-US" smtClean="0"/>
              <a:t>3/27/2025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21E06D6-1727-67F7-C6C4-188E15F27F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A584FD3-0404-DEC8-D637-B37BF5FAF3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7AEED-1749-F74C-9AE8-3F34D06C7C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06877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C8B77C-2C5A-AEAC-5E9A-47F370790C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5F9EBBC-E7FB-430B-11D1-99D7729743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3B9913C-0D0E-327C-4854-AE716358D3A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E92D63C-DFDD-A8C0-707C-F40FE9FE0F2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1634C9D-D15B-E911-6716-35D0B409705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4A2D711-5D44-3FBF-8ED9-06D141655B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39422-7366-8347-B8D7-B37EDFC5D5A2}" type="datetimeFigureOut">
              <a:rPr lang="en-US" smtClean="0"/>
              <a:t>3/27/2025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EA44EB9-DA17-DDF1-0666-3FC6CCBB1B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4D26410-DB6F-BF8A-46F4-9B4F73803F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7AEED-1749-F74C-9AE8-3F34D06C7C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93069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7D04D4-86C0-A4CF-D9ED-690E22E661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1F1D44C-2975-9F63-5322-D0539FDAB4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39422-7366-8347-B8D7-B37EDFC5D5A2}" type="datetimeFigureOut">
              <a:rPr lang="en-US" smtClean="0"/>
              <a:t>3/27/2025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21DC124-EA13-B677-C064-0F77EAB5E8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614BBDE-28F4-E7A1-E31F-F5090D52EF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7AEED-1749-F74C-9AE8-3F34D06C7C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67528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01AFEC5-0807-B97A-AB52-AA63F25512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39422-7366-8347-B8D7-B37EDFC5D5A2}" type="datetimeFigureOut">
              <a:rPr lang="en-US" smtClean="0"/>
              <a:t>3/27/2025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35E9CD8-E48F-4091-308F-159000165F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301D0E0-FB2D-4FC4-8A9F-EA3AE8B549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7AEED-1749-F74C-9AE8-3F34D06C7C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58309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921233-AACE-2146-C732-B0BC60008D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AABDBE-1775-6337-23F6-60ADB76E25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E7D8CF6-D0CC-A62E-E5CF-C7A25C10962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AFB9BE2-FE0C-E2A6-41D5-5AC54A7D3C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39422-7366-8347-B8D7-B37EDFC5D5A2}" type="datetimeFigureOut">
              <a:rPr lang="en-US" smtClean="0"/>
              <a:t>3/27/2025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504887D-4C00-E43A-0F5E-A782A12D66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A2A9280-08AD-7737-DFC1-B22B5BF241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7AEED-1749-F74C-9AE8-3F34D06C7C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21547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870DAD-B01B-7B07-496A-AB43F79CEB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8A0D251-4176-1A74-4B61-FF03B025C99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F2A1C32-5852-AB64-6A5D-617F8706120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C795EFD-15BA-2B14-800F-78A6D4004C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39422-7366-8347-B8D7-B37EDFC5D5A2}" type="datetimeFigureOut">
              <a:rPr lang="en-US" smtClean="0"/>
              <a:t>3/27/2025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A48EAB7-ECF3-45DC-5586-C362845ABB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71409BE-FF2D-5724-D096-448DCE730D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7AEED-1749-F74C-9AE8-3F34D06C7C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09629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B354C38-E8CE-E011-E7B7-C5C1064661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1374B02-27E7-FC37-50E6-729A98DB458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4275927-DFAC-114F-148C-7A50DD71F2A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B39422-7366-8347-B8D7-B37EDFC5D5A2}" type="datetimeFigureOut">
              <a:rPr lang="en-US" smtClean="0"/>
              <a:t>3/27/2025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0ED0E4-B0A3-5AA1-4A23-F41039A8D2B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9C5C40-4252-2B47-951E-365EB2A3DDF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87AEED-1749-F74C-9AE8-3F34D06C7C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54108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158">
          <a:extLst>
            <a:ext uri="{FF2B5EF4-FFF2-40B4-BE49-F238E27FC236}">
              <a16:creationId xmlns:a16="http://schemas.microsoft.com/office/drawing/2014/main" id="{E99BAFC0-F62A-F406-77A1-BF37DC6156D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p1">
            <a:extLst>
              <a:ext uri="{FF2B5EF4-FFF2-40B4-BE49-F238E27FC236}">
                <a16:creationId xmlns:a16="http://schemas.microsoft.com/office/drawing/2014/main" id="{D5246279-E103-439A-A00E-A697F7DE650A}"/>
              </a:ext>
            </a:extLst>
          </p:cNvPr>
          <p:cNvSpPr txBox="1"/>
          <p:nvPr/>
        </p:nvSpPr>
        <p:spPr>
          <a:xfrm>
            <a:off x="1524000" y="1122363"/>
            <a:ext cx="9144000" cy="238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Font typeface="Oswald"/>
              <a:buNone/>
            </a:pPr>
            <a:r>
              <a:rPr lang="en-US" sz="7200" b="0" i="0" u="none" strike="noStrike" cap="none" dirty="0">
                <a:solidFill>
                  <a:schemeClr val="lt1"/>
                </a:solidFill>
                <a:latin typeface="Oswald"/>
                <a:ea typeface="Oswald"/>
                <a:cs typeface="Oswald"/>
                <a:sym typeface="Oswald"/>
              </a:rPr>
              <a:t>Faculty Athletics Representative Report </a:t>
            </a:r>
            <a:endParaRPr sz="7200" dirty="0"/>
          </a:p>
        </p:txBody>
      </p:sp>
      <p:sp>
        <p:nvSpPr>
          <p:cNvPr id="160" name="Google Shape;160;p1">
            <a:extLst>
              <a:ext uri="{FF2B5EF4-FFF2-40B4-BE49-F238E27FC236}">
                <a16:creationId xmlns:a16="http://schemas.microsoft.com/office/drawing/2014/main" id="{4DDAE174-BF38-A623-E779-DD46920A6F44}"/>
              </a:ext>
            </a:extLst>
          </p:cNvPr>
          <p:cNvSpPr txBox="1"/>
          <p:nvPr/>
        </p:nvSpPr>
        <p:spPr>
          <a:xfrm>
            <a:off x="1524000" y="3602038"/>
            <a:ext cx="9144000" cy="165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Arial"/>
              <a:buNone/>
            </a:pPr>
            <a:r>
              <a:rPr lang="en-US" sz="3600" b="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Michael J. Turner, PhD</a:t>
            </a:r>
          </a:p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Arial"/>
              <a:buNone/>
            </a:pPr>
            <a:endParaRPr lang="en-US" sz="3600" b="0" i="0" u="none" strike="noStrike" cap="none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Arial"/>
              <a:buNone/>
            </a:pPr>
            <a:r>
              <a:rPr lang="en-US" sz="3200" dirty="0">
                <a:solidFill>
                  <a:schemeClr val="lt1"/>
                </a:solidFill>
                <a:latin typeface="Arial"/>
                <a:cs typeface="Arial"/>
                <a:sym typeface="Arial"/>
              </a:rPr>
              <a:t>Applied Physiology, Health, and Clinical Sciences</a:t>
            </a:r>
            <a:endParaRPr sz="3200" dirty="0"/>
          </a:p>
        </p:txBody>
      </p:sp>
    </p:spTree>
    <p:extLst>
      <p:ext uri="{BB962C8B-B14F-4D97-AF65-F5344CB8AC3E}">
        <p14:creationId xmlns:p14="http://schemas.microsoft.com/office/powerpoint/2010/main" val="3437421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201">
          <a:extLst>
            <a:ext uri="{FF2B5EF4-FFF2-40B4-BE49-F238E27FC236}">
              <a16:creationId xmlns:a16="http://schemas.microsoft.com/office/drawing/2014/main" id="{1825428A-84F9-09AA-E004-EFF805044FE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Google Shape;202;p6">
            <a:extLst>
              <a:ext uri="{FF2B5EF4-FFF2-40B4-BE49-F238E27FC236}">
                <a16:creationId xmlns:a16="http://schemas.microsoft.com/office/drawing/2014/main" id="{6FE0C118-BB41-4703-51B2-FE6D0183C4BD}"/>
              </a:ext>
            </a:extLst>
          </p:cNvPr>
          <p:cNvSpPr txBox="1"/>
          <p:nvPr/>
        </p:nvSpPr>
        <p:spPr>
          <a:xfrm>
            <a:off x="1524000" y="406400"/>
            <a:ext cx="9144000" cy="18007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Font typeface="Oswald"/>
              <a:buNone/>
            </a:pPr>
            <a:r>
              <a:rPr lang="en-US" sz="6000" b="0" i="0" u="none" strike="noStrike" cap="none" dirty="0">
                <a:solidFill>
                  <a:schemeClr val="lt1"/>
                </a:solidFill>
                <a:latin typeface="Times New Roman" panose="02020603050405020304" pitchFamily="18" charset="0"/>
                <a:ea typeface="Palatino" pitchFamily="2" charset="77"/>
                <a:cs typeface="Times New Roman" panose="02020603050405020304" pitchFamily="18" charset="0"/>
                <a:sym typeface="Oswald"/>
              </a:rPr>
              <a:t>What is a Faculty Athletic Representative?</a:t>
            </a:r>
            <a:endParaRPr sz="6000" dirty="0">
              <a:latin typeface="Times New Roman" panose="02020603050405020304" pitchFamily="18" charset="0"/>
              <a:ea typeface="Palatino" pitchFamily="2" charset="77"/>
              <a:cs typeface="Times New Roman" panose="02020603050405020304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5F95B82-9A81-DF91-1ED4-1962AB8E3AFA}"/>
              </a:ext>
            </a:extLst>
          </p:cNvPr>
          <p:cNvSpPr txBox="1"/>
          <p:nvPr/>
        </p:nvSpPr>
        <p:spPr>
          <a:xfrm>
            <a:off x="609601" y="2207172"/>
            <a:ext cx="11046372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600" dirty="0">
                <a:solidFill>
                  <a:schemeClr val="bg1"/>
                </a:solidFill>
                <a:latin typeface="Times New Roman" panose="02020603050405020304" pitchFamily="18" charset="0"/>
                <a:ea typeface="Palatino" pitchFamily="2" charset="77"/>
                <a:cs typeface="Times New Roman" panose="02020603050405020304" pitchFamily="18" charset="0"/>
              </a:rPr>
              <a:t>University’s Faculty Representative to NCAA and AAC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600" dirty="0">
                <a:solidFill>
                  <a:schemeClr val="bg1"/>
                </a:solidFill>
                <a:latin typeface="Times New Roman" panose="02020603050405020304" pitchFamily="18" charset="0"/>
                <a:ea typeface="Palatino" pitchFamily="2" charset="77"/>
                <a:cs typeface="Times New Roman" panose="02020603050405020304" pitchFamily="18" charset="0"/>
              </a:rPr>
              <a:t>Liaison between Faculty/Administration and Student-Athletes/Athletic Department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600" dirty="0">
                <a:solidFill>
                  <a:schemeClr val="bg1"/>
                </a:solidFill>
                <a:latin typeface="Times New Roman" panose="02020603050405020304" pitchFamily="18" charset="0"/>
                <a:ea typeface="Palatino" pitchFamily="2" charset="77"/>
                <a:cs typeface="Times New Roman" panose="02020603050405020304" pitchFamily="18" charset="0"/>
              </a:rPr>
              <a:t>Understand current key issues within Collegiate Athletics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3600" dirty="0">
                <a:solidFill>
                  <a:schemeClr val="bg1"/>
                </a:solidFill>
                <a:latin typeface="Times New Roman" panose="02020603050405020304" pitchFamily="18" charset="0"/>
                <a:ea typeface="Palatino" pitchFamily="2" charset="77"/>
                <a:cs typeface="Times New Roman" panose="02020603050405020304" pitchFamily="18" charset="0"/>
              </a:rPr>
              <a:t>Name, Image, and Likeness (NIL) and Transfer Portal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600" dirty="0">
                <a:solidFill>
                  <a:schemeClr val="bg1"/>
                </a:solidFill>
                <a:latin typeface="Times New Roman" panose="02020603050405020304" pitchFamily="18" charset="0"/>
                <a:ea typeface="Palatino" pitchFamily="2" charset="77"/>
                <a:cs typeface="Times New Roman" panose="02020603050405020304" pitchFamily="18" charset="0"/>
              </a:rPr>
              <a:t>Work with the Student-Athlete Advisory Committee (SAAC)</a:t>
            </a:r>
          </a:p>
        </p:txBody>
      </p:sp>
    </p:spTree>
    <p:extLst>
      <p:ext uri="{BB962C8B-B14F-4D97-AF65-F5344CB8AC3E}">
        <p14:creationId xmlns:p14="http://schemas.microsoft.com/office/powerpoint/2010/main" val="801582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201">
          <a:extLst>
            <a:ext uri="{FF2B5EF4-FFF2-40B4-BE49-F238E27FC236}">
              <a16:creationId xmlns:a16="http://schemas.microsoft.com/office/drawing/2014/main" id="{EDC25909-D754-220D-F075-F8F5AC6DF5F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Google Shape;202;p6">
            <a:extLst>
              <a:ext uri="{FF2B5EF4-FFF2-40B4-BE49-F238E27FC236}">
                <a16:creationId xmlns:a16="http://schemas.microsoft.com/office/drawing/2014/main" id="{B5ECD8EF-FC27-499E-6007-BEE023343FF4}"/>
              </a:ext>
            </a:extLst>
          </p:cNvPr>
          <p:cNvSpPr txBox="1"/>
          <p:nvPr/>
        </p:nvSpPr>
        <p:spPr>
          <a:xfrm>
            <a:off x="919654" y="438466"/>
            <a:ext cx="10352689" cy="95210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Font typeface="Oswald"/>
              <a:buNone/>
            </a:pPr>
            <a:r>
              <a:rPr lang="en-US" sz="6000" b="0" i="0" u="none" strike="noStrike" cap="none" dirty="0">
                <a:solidFill>
                  <a:schemeClr val="lt1"/>
                </a:solidFill>
                <a:latin typeface="Times New Roman" panose="02020603050405020304" pitchFamily="18" charset="0"/>
                <a:ea typeface="Palatino" pitchFamily="2" charset="77"/>
                <a:cs typeface="Times New Roman" panose="02020603050405020304" pitchFamily="18" charset="0"/>
                <a:sym typeface="Oswald"/>
              </a:rPr>
              <a:t>Charlotte Athletic Performance</a:t>
            </a:r>
            <a:endParaRPr sz="6000" dirty="0">
              <a:latin typeface="Times New Roman" panose="02020603050405020304" pitchFamily="18" charset="0"/>
              <a:ea typeface="Palatino" pitchFamily="2" charset="77"/>
              <a:cs typeface="Times New Roman" panose="02020603050405020304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83B973D-B540-95FA-2FB2-080896E4303C}"/>
              </a:ext>
            </a:extLst>
          </p:cNvPr>
          <p:cNvSpPr txBox="1"/>
          <p:nvPr/>
        </p:nvSpPr>
        <p:spPr>
          <a:xfrm>
            <a:off x="488728" y="1579761"/>
            <a:ext cx="1121454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4000" dirty="0">
                <a:solidFill>
                  <a:schemeClr val="bg1"/>
                </a:solidFill>
                <a:latin typeface="Times New Roman" panose="02020603050405020304" pitchFamily="18" charset="0"/>
                <a:ea typeface="Palatino" pitchFamily="2" charset="77"/>
                <a:cs typeface="Times New Roman" panose="02020603050405020304" pitchFamily="18" charset="0"/>
              </a:rPr>
              <a:t>Last Academic Year – Teams won 5 championships (19) in the American Athletic Conference (AAC)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4000" dirty="0">
                <a:solidFill>
                  <a:schemeClr val="bg1"/>
                </a:solidFill>
                <a:latin typeface="Times New Roman" panose="02020603050405020304" pitchFamily="18" charset="0"/>
                <a:ea typeface="Palatino" pitchFamily="2" charset="77"/>
                <a:cs typeface="Times New Roman" panose="02020603050405020304" pitchFamily="18" charset="0"/>
              </a:rPr>
              <a:t>Men’s Tennis	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4000" dirty="0">
                <a:solidFill>
                  <a:schemeClr val="bg1"/>
                </a:solidFill>
                <a:latin typeface="Times New Roman" panose="02020603050405020304" pitchFamily="18" charset="0"/>
                <a:ea typeface="Palatino" pitchFamily="2" charset="77"/>
                <a:cs typeface="Times New Roman" panose="02020603050405020304" pitchFamily="18" charset="0"/>
              </a:rPr>
              <a:t>Softball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4000" dirty="0">
                <a:solidFill>
                  <a:schemeClr val="bg1"/>
                </a:solidFill>
                <a:latin typeface="Times New Roman" panose="02020603050405020304" pitchFamily="18" charset="0"/>
                <a:ea typeface="Palatino" pitchFamily="2" charset="77"/>
                <a:cs typeface="Times New Roman" panose="02020603050405020304" pitchFamily="18" charset="0"/>
              </a:rPr>
              <a:t>Men’s Soccer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4000" dirty="0">
                <a:solidFill>
                  <a:schemeClr val="bg1"/>
                </a:solidFill>
                <a:latin typeface="Times New Roman" panose="02020603050405020304" pitchFamily="18" charset="0"/>
                <a:ea typeface="Palatino" pitchFamily="2" charset="77"/>
                <a:cs typeface="Times New Roman" panose="02020603050405020304" pitchFamily="18" charset="0"/>
              </a:rPr>
              <a:t>Women’s Indoor and Outdoor Track &amp; Field</a:t>
            </a:r>
          </a:p>
        </p:txBody>
      </p:sp>
    </p:spTree>
    <p:extLst>
      <p:ext uri="{BB962C8B-B14F-4D97-AF65-F5344CB8AC3E}">
        <p14:creationId xmlns:p14="http://schemas.microsoft.com/office/powerpoint/2010/main" val="38927530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201">
          <a:extLst>
            <a:ext uri="{FF2B5EF4-FFF2-40B4-BE49-F238E27FC236}">
              <a16:creationId xmlns:a16="http://schemas.microsoft.com/office/drawing/2014/main" id="{EDC25909-D754-220D-F075-F8F5AC6DF5F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Google Shape;202;p6">
            <a:extLst>
              <a:ext uri="{FF2B5EF4-FFF2-40B4-BE49-F238E27FC236}">
                <a16:creationId xmlns:a16="http://schemas.microsoft.com/office/drawing/2014/main" id="{B5ECD8EF-FC27-499E-6007-BEE023343FF4}"/>
              </a:ext>
            </a:extLst>
          </p:cNvPr>
          <p:cNvSpPr txBox="1"/>
          <p:nvPr/>
        </p:nvSpPr>
        <p:spPr>
          <a:xfrm>
            <a:off x="945931" y="406400"/>
            <a:ext cx="10352689" cy="15380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2500"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Font typeface="Oswald"/>
              <a:buNone/>
            </a:pPr>
            <a:r>
              <a:rPr lang="en-US" sz="6000" b="0" i="0" u="none" strike="noStrike" cap="none" dirty="0">
                <a:solidFill>
                  <a:schemeClr val="lt1"/>
                </a:solidFill>
                <a:latin typeface="Times New Roman" panose="02020603050405020304" pitchFamily="18" charset="0"/>
                <a:ea typeface="Palatino" pitchFamily="2" charset="77"/>
                <a:cs typeface="Times New Roman" panose="02020603050405020304" pitchFamily="18" charset="0"/>
                <a:sym typeface="Oswald"/>
              </a:rPr>
              <a:t>Last 12 </a:t>
            </a:r>
            <a:r>
              <a:rPr lang="en-US" sz="6000" dirty="0">
                <a:solidFill>
                  <a:schemeClr val="lt1"/>
                </a:solidFill>
                <a:latin typeface="Times New Roman" panose="02020603050405020304" pitchFamily="18" charset="0"/>
                <a:ea typeface="Palatino" pitchFamily="2" charset="77"/>
                <a:cs typeface="Times New Roman" panose="02020603050405020304" pitchFamily="18" charset="0"/>
                <a:sym typeface="Oswald"/>
              </a:rPr>
              <a:t>Month </a:t>
            </a:r>
            <a:r>
              <a:rPr lang="en-US" sz="6000" b="0" i="0" u="none" strike="noStrike" cap="none" dirty="0">
                <a:solidFill>
                  <a:schemeClr val="lt1"/>
                </a:solidFill>
                <a:latin typeface="Times New Roman" panose="02020603050405020304" pitchFamily="18" charset="0"/>
                <a:ea typeface="Palatino" pitchFamily="2" charset="77"/>
                <a:cs typeface="Times New Roman" panose="02020603050405020304" pitchFamily="18" charset="0"/>
                <a:sym typeface="Oswald"/>
              </a:rPr>
              <a:t>Coaching Changes</a:t>
            </a:r>
            <a:endParaRPr sz="6000" dirty="0">
              <a:latin typeface="Times New Roman" panose="02020603050405020304" pitchFamily="18" charset="0"/>
              <a:ea typeface="Palatino" pitchFamily="2" charset="77"/>
              <a:cs typeface="Times New Roman" panose="02020603050405020304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CB1C626-ACA7-40AF-167D-6C28C96D1E31}"/>
              </a:ext>
            </a:extLst>
          </p:cNvPr>
          <p:cNvSpPr txBox="1"/>
          <p:nvPr/>
        </p:nvSpPr>
        <p:spPr>
          <a:xfrm>
            <a:off x="457200" y="1779687"/>
            <a:ext cx="11277600" cy="41477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3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Volleyball – </a:t>
            </a:r>
            <a:r>
              <a:rPr lang="en-US" sz="3600" i="1" u="sng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Benavia</a:t>
            </a:r>
            <a:r>
              <a:rPr lang="en-US" sz="3600" i="1" u="sng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Jenkins</a:t>
            </a:r>
            <a:r>
              <a:rPr lang="en-US" sz="36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(was coaching at Michigan)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3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Women’s Basketball – </a:t>
            </a:r>
            <a:r>
              <a:rPr lang="en-US" sz="3600" i="1" u="sng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Tomekia Reed</a:t>
            </a:r>
            <a:r>
              <a:rPr lang="en-US" sz="36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(Jackson St. Univ.)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3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Softball – </a:t>
            </a:r>
            <a:r>
              <a:rPr lang="en-US" sz="3600" i="1" u="sng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Courtney Breault</a:t>
            </a:r>
            <a:r>
              <a:rPr lang="en-US" sz="36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(Clemson)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3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Women’s Soccer– </a:t>
            </a:r>
            <a:r>
              <a:rPr lang="en-US" sz="3600" i="1" u="sng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Sinead Byrne</a:t>
            </a:r>
            <a:r>
              <a:rPr lang="en-US" sz="36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(Interim, Savannah A&amp;D)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3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Football – </a:t>
            </a:r>
            <a:r>
              <a:rPr lang="en-US" sz="3600" i="1" u="sng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Tim Albin</a:t>
            </a:r>
            <a:r>
              <a:rPr lang="en-US" sz="36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(Ohio Univ.)</a:t>
            </a:r>
          </a:p>
        </p:txBody>
      </p:sp>
    </p:spTree>
    <p:extLst>
      <p:ext uri="{BB962C8B-B14F-4D97-AF65-F5344CB8AC3E}">
        <p14:creationId xmlns:p14="http://schemas.microsoft.com/office/powerpoint/2010/main" val="28913682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201">
          <a:extLst>
            <a:ext uri="{FF2B5EF4-FFF2-40B4-BE49-F238E27FC236}">
              <a16:creationId xmlns:a16="http://schemas.microsoft.com/office/drawing/2014/main" id="{EDC25909-D754-220D-F075-F8F5AC6DF5F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Google Shape;202;p6">
            <a:extLst>
              <a:ext uri="{FF2B5EF4-FFF2-40B4-BE49-F238E27FC236}">
                <a16:creationId xmlns:a16="http://schemas.microsoft.com/office/drawing/2014/main" id="{B5ECD8EF-FC27-499E-6007-BEE023343FF4}"/>
              </a:ext>
            </a:extLst>
          </p:cNvPr>
          <p:cNvSpPr txBox="1"/>
          <p:nvPr/>
        </p:nvSpPr>
        <p:spPr>
          <a:xfrm>
            <a:off x="945929" y="851688"/>
            <a:ext cx="10352689" cy="9494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Font typeface="Oswald"/>
              <a:buNone/>
            </a:pPr>
            <a:r>
              <a:rPr lang="en-US" sz="6000" b="0" i="0" u="none" strike="noStrike" cap="none" dirty="0">
                <a:solidFill>
                  <a:schemeClr val="lt1"/>
                </a:solidFill>
                <a:latin typeface="Times New Roman" panose="02020603050405020304" pitchFamily="18" charset="0"/>
                <a:ea typeface="Palatino" pitchFamily="2" charset="77"/>
                <a:cs typeface="Times New Roman" panose="02020603050405020304" pitchFamily="18" charset="0"/>
                <a:sym typeface="Oswald"/>
              </a:rPr>
              <a:t>Charlotte Academic Performance</a:t>
            </a:r>
            <a:endParaRPr sz="6000" dirty="0">
              <a:latin typeface="Times New Roman" panose="02020603050405020304" pitchFamily="18" charset="0"/>
              <a:ea typeface="Palatino" pitchFamily="2" charset="77"/>
              <a:cs typeface="Times New Roman" panose="02020603050405020304" pitchFamily="18" charset="0"/>
            </a:endParaRP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E660B430-DC4E-E5BB-6734-008EB671BDE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0667841"/>
              </p:ext>
            </p:extLst>
          </p:nvPr>
        </p:nvGraphicFramePr>
        <p:xfrm>
          <a:off x="735721" y="2142008"/>
          <a:ext cx="10773103" cy="3200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76181">
                  <a:extLst>
                    <a:ext uri="{9D8B030D-6E8A-4147-A177-3AD203B41FA5}">
                      <a16:colId xmlns:a16="http://schemas.microsoft.com/office/drawing/2014/main" val="2969349097"/>
                    </a:ext>
                  </a:extLst>
                </a:gridCol>
                <a:gridCol w="2600634">
                  <a:extLst>
                    <a:ext uri="{9D8B030D-6E8A-4147-A177-3AD203B41FA5}">
                      <a16:colId xmlns:a16="http://schemas.microsoft.com/office/drawing/2014/main" val="2789598314"/>
                    </a:ext>
                  </a:extLst>
                </a:gridCol>
                <a:gridCol w="2596288">
                  <a:extLst>
                    <a:ext uri="{9D8B030D-6E8A-4147-A177-3AD203B41FA5}">
                      <a16:colId xmlns:a16="http://schemas.microsoft.com/office/drawing/2014/main" val="18856203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sz="3600" b="0" baseline="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0" baseline="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Spring 24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0" baseline="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Fall 24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074704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600" baseline="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Semester GPA</a:t>
                      </a:r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aseline="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3.21 (3.13)</a:t>
                      </a:r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aseline="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3.20 (3.11)</a:t>
                      </a:r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537522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600" baseline="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Cumulative GPA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aseline="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3.29 (3.20)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aseline="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3.24 (3.18)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618009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600" baseline="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Student-Athletes  3.00+ GPA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aseline="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63.2%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aseline="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68.0%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515116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600" baseline="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Student-Athletes  4.00 GPA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aseline="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19.5%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aseline="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17.7%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43820876"/>
                  </a:ext>
                </a:extLst>
              </a:tr>
            </a:tbl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9F7378B4-5D43-5045-BD48-85D984C237D4}"/>
              </a:ext>
            </a:extLst>
          </p:cNvPr>
          <p:cNvSpPr txBox="1"/>
          <p:nvPr/>
        </p:nvSpPr>
        <p:spPr>
          <a:xfrm>
            <a:off x="735721" y="5360128"/>
            <a:ext cx="360868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(University Mean)</a:t>
            </a:r>
          </a:p>
        </p:txBody>
      </p:sp>
    </p:spTree>
    <p:extLst>
      <p:ext uri="{BB962C8B-B14F-4D97-AF65-F5344CB8AC3E}">
        <p14:creationId xmlns:p14="http://schemas.microsoft.com/office/powerpoint/2010/main" val="29118440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201">
          <a:extLst>
            <a:ext uri="{FF2B5EF4-FFF2-40B4-BE49-F238E27FC236}">
              <a16:creationId xmlns:a16="http://schemas.microsoft.com/office/drawing/2014/main" id="{EDC25909-D754-220D-F075-F8F5AC6DF5F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Google Shape;202;p6">
            <a:extLst>
              <a:ext uri="{FF2B5EF4-FFF2-40B4-BE49-F238E27FC236}">
                <a16:creationId xmlns:a16="http://schemas.microsoft.com/office/drawing/2014/main" id="{B5ECD8EF-FC27-499E-6007-BEE023343FF4}"/>
              </a:ext>
            </a:extLst>
          </p:cNvPr>
          <p:cNvSpPr txBox="1"/>
          <p:nvPr/>
        </p:nvSpPr>
        <p:spPr>
          <a:xfrm>
            <a:off x="945931" y="406400"/>
            <a:ext cx="10352689" cy="15380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Font typeface="Oswald"/>
              <a:buNone/>
            </a:pPr>
            <a:r>
              <a:rPr lang="en-US" sz="6000" b="0" i="0" u="none" strike="noStrike" cap="none" dirty="0">
                <a:solidFill>
                  <a:schemeClr val="lt1"/>
                </a:solidFill>
                <a:latin typeface="Times New Roman" panose="02020603050405020304" pitchFamily="18" charset="0"/>
                <a:ea typeface="Palatino" pitchFamily="2" charset="77"/>
                <a:cs typeface="Times New Roman" panose="02020603050405020304" pitchFamily="18" charset="0"/>
                <a:sym typeface="Oswald"/>
              </a:rPr>
              <a:t>Charlotte Academic Performance</a:t>
            </a:r>
            <a:endParaRPr sz="6000" dirty="0">
              <a:latin typeface="Times New Roman" panose="02020603050405020304" pitchFamily="18" charset="0"/>
              <a:ea typeface="Palatino" pitchFamily="2" charset="77"/>
              <a:cs typeface="Times New Roman" panose="02020603050405020304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83B973D-B540-95FA-2FB2-080896E4303C}"/>
              </a:ext>
            </a:extLst>
          </p:cNvPr>
          <p:cNvSpPr txBox="1"/>
          <p:nvPr/>
        </p:nvSpPr>
        <p:spPr>
          <a:xfrm>
            <a:off x="457200" y="1779687"/>
            <a:ext cx="11277600" cy="49552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4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Spring 2024, top Semester GPAs were Women’s Tennis (3.84) and Men’s Tennis (3.43)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40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4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Fall 2024, top Semester GPAs were Volleyball (3.71), Softball (3.67), and Women’s Soccer (3.66)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4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 other teams above 3.5 (Men’s and Women’s Tennis, Women’s Golf)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36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78355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201">
          <a:extLst>
            <a:ext uri="{FF2B5EF4-FFF2-40B4-BE49-F238E27FC236}">
              <a16:creationId xmlns:a16="http://schemas.microsoft.com/office/drawing/2014/main" id="{EDC25909-D754-220D-F075-F8F5AC6DF5F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Google Shape;202;p6">
            <a:extLst>
              <a:ext uri="{FF2B5EF4-FFF2-40B4-BE49-F238E27FC236}">
                <a16:creationId xmlns:a16="http://schemas.microsoft.com/office/drawing/2014/main" id="{B5ECD8EF-FC27-499E-6007-BEE023343FF4}"/>
              </a:ext>
            </a:extLst>
          </p:cNvPr>
          <p:cNvSpPr txBox="1"/>
          <p:nvPr/>
        </p:nvSpPr>
        <p:spPr>
          <a:xfrm>
            <a:off x="945931" y="406400"/>
            <a:ext cx="10352689" cy="9389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Font typeface="Oswald"/>
              <a:buNone/>
            </a:pPr>
            <a:r>
              <a:rPr lang="en-US" sz="6000" b="0" i="0" u="none" strike="noStrike" cap="none" dirty="0">
                <a:solidFill>
                  <a:schemeClr val="lt1"/>
                </a:solidFill>
                <a:latin typeface="Times New Roman" panose="02020603050405020304" pitchFamily="18" charset="0"/>
                <a:ea typeface="Palatino" pitchFamily="2" charset="77"/>
                <a:cs typeface="Times New Roman" panose="02020603050405020304" pitchFamily="18" charset="0"/>
                <a:sym typeface="Oswald"/>
              </a:rPr>
              <a:t>Charlotte Academic Performance</a:t>
            </a:r>
            <a:endParaRPr sz="6000" dirty="0">
              <a:latin typeface="Times New Roman" panose="02020603050405020304" pitchFamily="18" charset="0"/>
              <a:ea typeface="Palatino" pitchFamily="2" charset="77"/>
              <a:cs typeface="Times New Roman" panose="02020603050405020304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83B973D-B540-95FA-2FB2-080896E4303C}"/>
              </a:ext>
            </a:extLst>
          </p:cNvPr>
          <p:cNvSpPr txBox="1"/>
          <p:nvPr/>
        </p:nvSpPr>
        <p:spPr>
          <a:xfrm>
            <a:off x="457199" y="1345324"/>
            <a:ext cx="11335407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Elizabeth (Lizzy) Bailey (Javelin)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3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2024 Olympic Trials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3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Majoring in Meteorology (3.92 GPA)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36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Riley Felts (Pole Vault)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3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AAC Scholar-Athlete of 2024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3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NCAA Woman of the Year (Finalist)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3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NCAA Today’s Top 10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3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Completed Master’s in Civil Engineering</a:t>
            </a:r>
            <a:endParaRPr lang="en-US" sz="3600" dirty="0">
              <a:solidFill>
                <a:schemeClr val="bg1"/>
              </a:solidFill>
              <a:latin typeface="Times New Roman" panose="02020603050405020304" pitchFamily="18" charset="0"/>
              <a:ea typeface="Palatino" pitchFamily="2" charset="77"/>
              <a:cs typeface="Times New Roman" panose="02020603050405020304" pitchFamily="18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91F9A0EE-3490-77E3-AAAF-C39A0D5AB13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469821" y="3825912"/>
            <a:ext cx="1999892" cy="2597725"/>
          </a:xfrm>
          <a:prstGeom prst="rect">
            <a:avLst/>
          </a:prstGeom>
        </p:spPr>
      </p:pic>
      <p:pic>
        <p:nvPicPr>
          <p:cNvPr id="1026" name="Picture 2">
            <a:extLst>
              <a:ext uri="{FF2B5EF4-FFF2-40B4-BE49-F238E27FC236}">
                <a16:creationId xmlns:a16="http://schemas.microsoft.com/office/drawing/2014/main" id="{D417E730-03A8-BF78-BE69-A5320A7DB64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60175" y="1217957"/>
            <a:ext cx="1999892" cy="26665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779304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201">
          <a:extLst>
            <a:ext uri="{FF2B5EF4-FFF2-40B4-BE49-F238E27FC236}">
              <a16:creationId xmlns:a16="http://schemas.microsoft.com/office/drawing/2014/main" id="{EDC25909-D754-220D-F075-F8F5AC6DF5F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Google Shape;202;p6">
            <a:extLst>
              <a:ext uri="{FF2B5EF4-FFF2-40B4-BE49-F238E27FC236}">
                <a16:creationId xmlns:a16="http://schemas.microsoft.com/office/drawing/2014/main" id="{B5ECD8EF-FC27-499E-6007-BEE023343FF4}"/>
              </a:ext>
            </a:extLst>
          </p:cNvPr>
          <p:cNvSpPr txBox="1"/>
          <p:nvPr/>
        </p:nvSpPr>
        <p:spPr>
          <a:xfrm>
            <a:off x="945931" y="406400"/>
            <a:ext cx="10352689" cy="12857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2500"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Font typeface="Oswald"/>
              <a:buNone/>
            </a:pPr>
            <a:r>
              <a:rPr lang="en-US" sz="6000" b="0" i="0" u="none" strike="noStrike" cap="none" dirty="0">
                <a:solidFill>
                  <a:schemeClr val="lt1"/>
                </a:solidFill>
                <a:latin typeface="Times New Roman" panose="02020603050405020304" pitchFamily="18" charset="0"/>
                <a:ea typeface="Palatino" pitchFamily="2" charset="77"/>
                <a:cs typeface="Times New Roman" panose="02020603050405020304" pitchFamily="18" charset="0"/>
                <a:sym typeface="Oswald"/>
              </a:rPr>
              <a:t>Charlotte Athletic Academic Issues</a:t>
            </a:r>
            <a:endParaRPr sz="6000" dirty="0">
              <a:latin typeface="Times New Roman" panose="02020603050405020304" pitchFamily="18" charset="0"/>
              <a:ea typeface="Palatino" pitchFamily="2" charset="77"/>
              <a:cs typeface="Times New Roman" panose="02020603050405020304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83B973D-B540-95FA-2FB2-080896E4303C}"/>
              </a:ext>
            </a:extLst>
          </p:cNvPr>
          <p:cNvSpPr txBox="1"/>
          <p:nvPr/>
        </p:nvSpPr>
        <p:spPr>
          <a:xfrm>
            <a:off x="457200" y="1779687"/>
            <a:ext cx="112776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3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Second Half Semester Courses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3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Undergraduate Non-Degree Seeking Program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3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Year Master’s Degree/Certificate Programs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3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When S-As are Added to Courses during Drop/Add Period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3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Mandatory Attendance Opportunities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3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Previous Assignment Opportunities</a:t>
            </a:r>
          </a:p>
        </p:txBody>
      </p:sp>
    </p:spTree>
    <p:extLst>
      <p:ext uri="{BB962C8B-B14F-4D97-AF65-F5344CB8AC3E}">
        <p14:creationId xmlns:p14="http://schemas.microsoft.com/office/powerpoint/2010/main" val="28250192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8551</TotalTime>
  <Words>345</Words>
  <Application>Microsoft Office PowerPoint</Application>
  <PresentationFormat>Widescreen</PresentationFormat>
  <Paragraphs>60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Calibri</vt:lpstr>
      <vt:lpstr>Calibri Light</vt:lpstr>
      <vt:lpstr>Oswald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Mike Turner</dc:creator>
  <cp:lastModifiedBy>Matt</cp:lastModifiedBy>
  <cp:revision>24</cp:revision>
  <dcterms:created xsi:type="dcterms:W3CDTF">2024-02-13T18:37:35Z</dcterms:created>
  <dcterms:modified xsi:type="dcterms:W3CDTF">2025-03-27T14:25:02Z</dcterms:modified>
</cp:coreProperties>
</file>