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jCqVKhtXq/RlcQam/iriZ/gQP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65E9B7-B851-4B2C-A98C-2D060E673D69}">
  <a:tblStyle styleId="{3565E9B7-B851-4B2C-A98C-2D060E673D6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75d9ad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3375d9ad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55d59f62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g1355d59f62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55d59f6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1355d59f6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70144ba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3370144ba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70144ba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3370144ba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55d59f62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1355d59f62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so.charlotte.edu/resources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isso.charlotte.edu/programs-workshops/" TargetMode="External"/><Relationship Id="rId4" Type="http://schemas.openxmlformats.org/officeDocument/2006/relationships/hyperlink" Target="https://isso.charlotte.edu/current-students/maintaining-statu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so.charlotte.edu/faculty-scholars/resources-departments/" TargetMode="External"/><Relationship Id="rId4" Type="http://schemas.openxmlformats.org/officeDocument/2006/relationships/hyperlink" Target="https://isso.charlotte.edu/faculty-scholars/resources-departments/employment-based-immigration-sponsorship-guidan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375d9adae5_0_0"/>
          <p:cNvSpPr/>
          <p:nvPr/>
        </p:nvSpPr>
        <p:spPr>
          <a:xfrm>
            <a:off x="0" y="4586514"/>
            <a:ext cx="9144000" cy="5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3375d9adae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8" y="102"/>
            <a:ext cx="9144000" cy="514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3239040" y="1226629"/>
            <a:ext cx="5904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UNC Charlotte’s International Population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3324446" y="4034494"/>
            <a:ext cx="5656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*Degree seeking 1,590 + Exchange 20 + Other visa types 161 + ELTI 36 = 1,807</a:t>
            </a:r>
            <a:endParaRPr sz="1200" b="0" i="0" u="none" strike="noStrike" cap="non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6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6000"/>
                </a:solidFill>
              </a:rPr>
              <a:t>**Optional Practical Training is post-completion employment authorization in the U.S. but students are expected to maintain F-1 compliance</a:t>
            </a:r>
            <a:endParaRPr sz="1200">
              <a:solidFill>
                <a:srgbClr val="7F6000"/>
              </a:solidFill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1096"/>
            <a:ext cx="3238952" cy="41344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Google Shape;64;p2"/>
          <p:cNvGraphicFramePr/>
          <p:nvPr/>
        </p:nvGraphicFramePr>
        <p:xfrm>
          <a:off x="3632168" y="26812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{3565E9B7-B851-4B2C-A98C-2D060E673D69}</a:tableStyleId>
              </a:tblPr>
              <a:tblGrid>
                <a:gridCol w="9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Semester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Enrolled International Students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OPT &amp; STEM-OPT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Visiting</a:t>
                      </a:r>
                      <a:endParaRPr sz="1100" b="1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Scholars &amp; Faculty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Total Served by ISSO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Spring 2025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1,807*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1,626**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strike="noStrike" cap="none"/>
                        <a:t>150</a:t>
                      </a:r>
                      <a:endParaRPr sz="1100" b="1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3,583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1355d59f62b_1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"/>
            <a:ext cx="91440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355d59f62b_1_10"/>
          <p:cNvSpPr txBox="1"/>
          <p:nvPr/>
        </p:nvSpPr>
        <p:spPr>
          <a:xfrm>
            <a:off x="223325" y="1429650"/>
            <a:ext cx="8920800" cy="4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Immigration &amp; advising services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Issuance of </a:t>
            </a:r>
            <a:r>
              <a:rPr lang="en-US" sz="1700"/>
              <a:t>immigration documents,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I-20</a:t>
            </a:r>
            <a:r>
              <a:rPr lang="en-US" sz="1700"/>
              <a:t> (F-1)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DS-2019 (J-1)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/>
              <a:t>Daily a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dvising via email, phone &amp; in-person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Monthly newsletters</a:t>
            </a:r>
            <a:endParaRPr sz="170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Immigration workshops, including: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Curricular Practical Training (CPT)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 Practical Training (OPT) workshops</a:t>
            </a:r>
            <a:endParaRPr/>
          </a:p>
          <a:p>
            <a:pPr marL="0" marR="0" lvl="0" indent="-107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Programming &amp; </a:t>
            </a:r>
            <a:r>
              <a:rPr lang="en-US" sz="1700" b="1" u="sng">
                <a:solidFill>
                  <a:schemeClr val="hlink"/>
                </a:solidFill>
                <a:hlinkClick r:id="rId5"/>
              </a:rPr>
              <a:t>connection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Student &amp; Scho</a:t>
            </a:r>
            <a:r>
              <a:rPr lang="en-US" sz="1700"/>
              <a:t>lar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</a:rPr>
              <a:t>International Coffee Hour</a:t>
            </a:r>
            <a:endParaRPr sz="170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Friendship &amp; Culture Exchange (FACE)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Cultural Ambassador Speaker Panels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Cultural events/excursions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355d59f62b_1_10"/>
          <p:cNvSpPr txBox="1"/>
          <p:nvPr/>
        </p:nvSpPr>
        <p:spPr>
          <a:xfrm>
            <a:off x="256295" y="844653"/>
            <a:ext cx="7730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ISSO Programs &amp; Services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1355d59f62b_1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9790" y="2918114"/>
            <a:ext cx="325421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1355d59f62b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"/>
            <a:ext cx="91440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355d59f62b_1_0"/>
          <p:cNvSpPr txBox="1"/>
          <p:nvPr/>
        </p:nvSpPr>
        <p:spPr>
          <a:xfrm>
            <a:off x="259800" y="1484798"/>
            <a:ext cx="86244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/>
              <a:t>ISSO Responsibilities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Inform, educate, and alert students &amp; scholars on</a:t>
            </a:r>
            <a:r>
              <a:rPr lang="en-US" sz="1700"/>
              <a:t>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immigration requirements and deadlines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/>
              <a:t>S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ubmit mandatory reports throughout the year to U.S. Immigration on behalf of institution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/>
              <a:t>Regularly monitor &amp; analyze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changing immigration regulations</a:t>
            </a:r>
            <a:endParaRPr sz="170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Provide and receive ongoing training through professional association (NAFSA: Association of International Educators); benchmark with peer institutions</a:t>
            </a:r>
            <a:endParaRPr sz="170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Advocacy </a:t>
            </a:r>
            <a:endParaRPr sz="1700"/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Student &amp; Scholar </a:t>
            </a:r>
            <a:r>
              <a:rPr lang="en-US" sz="1700" b="1"/>
              <a:t>Responsibilities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and scholars are responsible </a:t>
            </a:r>
            <a:r>
              <a:rPr lang="en-US" sz="1700"/>
              <a:t>for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maintaining valid immigration status for the duration of their studies/research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355d59f62b_1_0"/>
          <p:cNvSpPr txBox="1"/>
          <p:nvPr/>
        </p:nvSpPr>
        <p:spPr>
          <a:xfrm>
            <a:off x="318650" y="888500"/>
            <a:ext cx="8112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Immigration </a:t>
            </a:r>
            <a: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Compliance (F-1, J-1, H-1B, O-1, TN)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3370144ba9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"/>
            <a:ext cx="91440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370144ba9b_0_0"/>
          <p:cNvSpPr txBox="1"/>
          <p:nvPr/>
        </p:nvSpPr>
        <p:spPr>
          <a:xfrm>
            <a:off x="259800" y="1473250"/>
            <a:ext cx="87414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J-1 = temporary, non-tenure track research or teaching positions; can be funded by institution or individual; 3 weeks to 5 years max, depending on category; 3-5 month lead time due to internal and external compliance-related processing; no USCIS fees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H-1B = permanently-funded teaching or research positions (‘specialty occupation’; 3 yrs with possibility of 3 yr extension; 4-6 month lead time due to internal and external compliance-related processing; USCIS fees of $3,765 (subject to change)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Sponsorship requests submitted to ISSO by Business Officers/Business Services Coordinator in coordination with chair/supervisor: ISSO </a:t>
            </a:r>
            <a:r>
              <a:rPr lang="en-US" sz="1700">
                <a:solidFill>
                  <a:schemeClr val="dk1"/>
                </a:solidFill>
              </a:rPr>
              <a:t>training provided once/semester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4"/>
              </a:rPr>
              <a:t>UNC Charlotte’s Employment-Based Immigration Sponsorship Guidance</a:t>
            </a:r>
            <a:r>
              <a:rPr lang="en-US" sz="1700"/>
              <a:t>: reviewed by Office of Legal Affairs, Office of Provost, and Human Resources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 </a:t>
            </a:r>
            <a:endParaRPr sz="1700"/>
          </a:p>
        </p:txBody>
      </p:sp>
      <p:sp>
        <p:nvSpPr>
          <p:cNvPr id="86" name="Google Shape;86;g3370144ba9b_0_0"/>
          <p:cNvSpPr txBox="1"/>
          <p:nvPr/>
        </p:nvSpPr>
        <p:spPr>
          <a:xfrm>
            <a:off x="259800" y="882713"/>
            <a:ext cx="8112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u="sng">
                <a:solidFill>
                  <a:schemeClr val="hlink"/>
                </a:solidFill>
                <a:hlinkClick r:id="rId5"/>
              </a:rPr>
              <a:t>J-1 vs. H-1B Visa Sponsorship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3370144ba9b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"/>
            <a:ext cx="91440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370144ba9b_0_6"/>
          <p:cNvSpPr txBox="1"/>
          <p:nvPr/>
        </p:nvSpPr>
        <p:spPr>
          <a:xfrm>
            <a:off x="259800" y="1478848"/>
            <a:ext cx="86244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i="0" u="none" strike="noStrike" cap="none">
                <a:solidFill>
                  <a:srgbClr val="000000"/>
                </a:solidFill>
              </a:rPr>
              <a:t> </a:t>
            </a:r>
            <a:r>
              <a:rPr lang="en-US" sz="1700"/>
              <a:t>Permanently-funded teaching/research positions qualify (after 1 year of employment)</a:t>
            </a:r>
            <a:endParaRPr sz="1700"/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 Sponsorship is always at discretion of department chair</a:t>
            </a:r>
            <a:endParaRPr sz="1700"/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solidFill>
                  <a:schemeClr val="dk1"/>
                </a:solidFill>
              </a:rPr>
              <a:t> Two main employment-based pathways plus one self-petition option</a:t>
            </a:r>
            <a:r>
              <a:rPr lang="en-US" sz="1700"/>
              <a:t> </a:t>
            </a:r>
            <a:endParaRPr sz="1700"/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 Lengthy, complex process involving multiple government agencies; led by ISSO (around 2 years)</a:t>
            </a:r>
            <a:endParaRPr sz="1700"/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 </a:t>
            </a:r>
            <a:r>
              <a:rPr lang="en-US" sz="1700">
                <a:solidFill>
                  <a:schemeClr val="dk1"/>
                </a:solidFill>
              </a:rPr>
              <a:t>Important to differentiate between ‘pathway to PR’ and actual green card</a:t>
            </a:r>
            <a:endParaRPr sz="1700"/>
          </a:p>
          <a:p>
            <a:pPr marL="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 Important to differentiate between H-1B ‘visa status’ and ‘pathway’ to PR</a:t>
            </a:r>
            <a:endParaRPr sz="1700"/>
          </a:p>
        </p:txBody>
      </p:sp>
      <p:sp>
        <p:nvSpPr>
          <p:cNvPr id="93" name="Google Shape;93;g3370144ba9b_0_6"/>
          <p:cNvSpPr txBox="1"/>
          <p:nvPr/>
        </p:nvSpPr>
        <p:spPr>
          <a:xfrm>
            <a:off x="302900" y="890563"/>
            <a:ext cx="8112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Pathway to U.S. Permanent Residence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3370144ba9b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225" y="3113350"/>
            <a:ext cx="1923900" cy="19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1355d59f62b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1711"/>
            <a:ext cx="9144002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355d59f62b_1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2" y="1061811"/>
            <a:ext cx="336458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355d59f62b_1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5110" y="1028700"/>
            <a:ext cx="616965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355d59f62b_1_5"/>
          <p:cNvSpPr txBox="1"/>
          <p:nvPr/>
        </p:nvSpPr>
        <p:spPr>
          <a:xfrm>
            <a:off x="5770187" y="908510"/>
            <a:ext cx="32462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On-screen Show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Elizabeth Moore</dc:creator>
  <cp:lastModifiedBy>Matt Wyse</cp:lastModifiedBy>
  <cp:revision>1</cp:revision>
  <dcterms:modified xsi:type="dcterms:W3CDTF">2025-02-19T22:06:28Z</dcterms:modified>
</cp:coreProperties>
</file>