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3e71981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52" name="Google Shape;52;g313e71981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747" y="1143000"/>
            <a:ext cx="5396700" cy="308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3e71981b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747" y="1143000"/>
            <a:ext cx="5396700" cy="308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313e71981b4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t" anchorCtr="0">
            <a:noAutofit/>
          </a:bodyPr>
          <a:lstStyle/>
          <a:p>
            <a:pPr marL="4318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/>
              <a:t>Project Schedule</a:t>
            </a:r>
            <a:endParaRPr/>
          </a:p>
          <a:p>
            <a:pPr marL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/>
              <a:t>12/6/24 – Upper Prospector Closes</a:t>
            </a:r>
            <a:endParaRPr/>
          </a:p>
          <a:p>
            <a:pPr marL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/>
              <a:t>1/13/25 – Food Truck Village</a:t>
            </a:r>
            <a:endParaRPr/>
          </a:p>
          <a:p>
            <a:pPr marL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/>
              <a:t>8/1/25 – Upper Prospector Opens</a:t>
            </a:r>
            <a:endParaRPr/>
          </a:p>
          <a:p>
            <a:pPr marL="3175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endParaRPr sz="1100"/>
          </a:p>
          <a:p>
            <a:pPr marL="4318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/>
              <a:t>Four New Concepts:</a:t>
            </a:r>
            <a:endParaRPr/>
          </a:p>
          <a:p>
            <a:pPr marL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/>
              <a:t>Qdoba</a:t>
            </a:r>
            <a:endParaRPr/>
          </a:p>
          <a:p>
            <a:pPr marL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/>
              <a:t>Panda Express</a:t>
            </a:r>
            <a:endParaRPr/>
          </a:p>
          <a:p>
            <a:pPr marL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/>
              <a:t>Halal Shack</a:t>
            </a:r>
            <a:endParaRPr/>
          </a:p>
          <a:p>
            <a:pPr marL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/>
              <a:t>Oasis</a:t>
            </a:r>
            <a:endParaRPr/>
          </a:p>
          <a:p>
            <a:pPr marL="3175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endParaRPr sz="1100"/>
          </a:p>
          <a:p>
            <a:pPr marL="1651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endParaRPr/>
          </a:p>
        </p:txBody>
      </p:sp>
      <p:sp>
        <p:nvSpPr>
          <p:cNvPr id="63" name="Google Shape;63;g313e71981b4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2</a:t>
            </a:fld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3e71981b4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747" y="1143000"/>
            <a:ext cx="5396700" cy="308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313e71981b4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rPr lang="en"/>
              <a:t>Design elements: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Loungy, but functional space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A place for commuters to hang out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Couches, rockers, high-tops, traditional seating, etc.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Lots of power for charging capabilities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Video wall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TVs @ bar</a:t>
            </a:r>
            <a:endParaRPr/>
          </a:p>
        </p:txBody>
      </p:sp>
      <p:sp>
        <p:nvSpPr>
          <p:cNvPr id="82" name="Google Shape;82;g313e71981b4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3</a:t>
            </a:fld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3e71981b4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747" y="1143000"/>
            <a:ext cx="5396700" cy="308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13e71981b4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rPr lang="en"/>
              <a:t>Design elements: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Loungy, but functional space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A place for commuters to hang out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Couches, rockers, high-tops, traditional seating, etc.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Lots of power for charging capabilities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Video wall</a:t>
            </a:r>
            <a:endParaRPr/>
          </a:p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TVs @ bar</a:t>
            </a:r>
            <a:endParaRPr/>
          </a:p>
          <a:p>
            <a:pPr marL="1651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endParaRPr/>
          </a:p>
        </p:txBody>
      </p:sp>
      <p:sp>
        <p:nvSpPr>
          <p:cNvPr id="95" name="Google Shape;95;g313e71981b4_0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4</a:t>
            </a:fld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3e71981b4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747" y="1143000"/>
            <a:ext cx="5396700" cy="308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13e71981b4_0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t" anchorCtr="0">
            <a:noAutofit/>
          </a:bodyPr>
          <a:lstStyle/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Social 704 = 762k meals (22% Increase over Crown Commons)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207k More Meal Swipes Over PY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193,000 Pizzas Made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346,000 Burgers Served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45,000+ Robot Deliveries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7-Student Interns w/Chartwells (2 Stayed w/Chartwells as FTEs @ UNCA &amp; UNCG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Intern Business Proposal Created the Auntie Anne’s Cart!</a:t>
            </a:r>
            <a:endParaRPr/>
          </a:p>
        </p:txBody>
      </p:sp>
      <p:sp>
        <p:nvSpPr>
          <p:cNvPr id="108" name="Google Shape;108;g313e71981b4_0_3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5</a:t>
            </a:fld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3e71981b4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747" y="1143000"/>
            <a:ext cx="5396700" cy="308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13e71981b4_0_3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t" anchorCtr="0">
            <a:noAutofit/>
          </a:bodyPr>
          <a:lstStyle/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Social 704 = 762k meals (22% Increase over Crown Commons)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207k More Meal Swipes Over PY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193,000 Pizzas Made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346,000 Burgers Served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45,000+ Robot Deliveries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7-Student Interns w/Chartwells (2 Stayed w/Chartwells as FTEs @ UNCA &amp; UNCG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Intern Business Proposal Created the Auntie Anne’s Cart!</a:t>
            </a:r>
            <a:endParaRPr/>
          </a:p>
        </p:txBody>
      </p:sp>
      <p:sp>
        <p:nvSpPr>
          <p:cNvPr id="122" name="Google Shape;122;g313e71981b4_0_3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6</a:t>
            </a:fld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3e71981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747" y="1143000"/>
            <a:ext cx="5396700" cy="308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13e71981b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t" anchorCtr="0">
            <a:noAutofit/>
          </a:bodyPr>
          <a:lstStyle/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Social 704 = 762k meals (22% Increase over Crown Commons)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207k More Meal Swipes Over PY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193,000 Pizzas Made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346,000 Burgers Served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45,000+ Robot Deliveries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7-Student Interns w/Chartwells (2 Stayed w/Chartwells as FTEs @ UNCA &amp; UNCG</a:t>
            </a:r>
            <a:endParaRPr/>
          </a:p>
          <a:p>
            <a:pPr marL="431800" lvl="0" indent="-425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1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Intern Business Proposal Created the Auntie Anne’s Cart!</a:t>
            </a:r>
            <a:endParaRPr/>
          </a:p>
        </p:txBody>
      </p:sp>
      <p:sp>
        <p:nvSpPr>
          <p:cNvPr id="135" name="Google Shape;135;g313e71981b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00" rIns="91050" bIns="45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7</a:t>
            </a:fld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5035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7219"/>
            <a:ext cx="9144000" cy="5143500"/>
          </a:xfrm>
          <a:prstGeom prst="rect">
            <a:avLst/>
          </a:prstGeom>
          <a:gradFill>
            <a:gsLst>
              <a:gs pos="0">
                <a:srgbClr val="005035"/>
              </a:gs>
              <a:gs pos="34000">
                <a:srgbClr val="005035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33463" y="270545"/>
            <a:ext cx="8468700" cy="4618200"/>
          </a:xfrm>
          <a:prstGeom prst="rect">
            <a:avLst/>
          </a:prstGeom>
          <a:noFill/>
          <a:ln w="15875" cap="flat" cmpd="sng">
            <a:solidFill>
              <a:srgbClr val="A496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78840" y="1182848"/>
            <a:ext cx="7959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1">
                <a:solidFill>
                  <a:schemeClr val="lt1"/>
                </a:solidFill>
              </a:rPr>
              <a:t>Faculty Dining Updates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39185" y="3028199"/>
            <a:ext cx="7059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21850" y="3953202"/>
            <a:ext cx="3020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rgbClr val="00503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005035"/>
                </a:solidFill>
              </a:rPr>
              <a:t>Faculty Council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005035"/>
                </a:solidFill>
              </a:rPr>
              <a:t>11/21</a:t>
            </a:r>
            <a:r>
              <a:rPr lang="en" sz="1400" b="1" i="0" u="none" strike="noStrike" cap="none">
                <a:solidFill>
                  <a:srgbClr val="005035"/>
                </a:solidFill>
                <a:latin typeface="Arial"/>
                <a:ea typeface="Arial"/>
                <a:cs typeface="Arial"/>
                <a:sym typeface="Arial"/>
              </a:rPr>
              <a:t>/24</a:t>
            </a:r>
            <a:endParaRPr sz="1400" b="1" i="0" u="none" strike="noStrike" cap="none">
              <a:solidFill>
                <a:srgbClr val="0050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0993" y="4137887"/>
            <a:ext cx="2584175" cy="587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0" y="4860142"/>
            <a:ext cx="9144000" cy="2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5476" y="935375"/>
            <a:ext cx="5102168" cy="413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0" y="0"/>
            <a:ext cx="9144000" cy="885300"/>
          </a:xfrm>
          <a:prstGeom prst="rect">
            <a:avLst/>
          </a:pr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88942" y="69983"/>
            <a:ext cx="763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Upper Prospector Renovation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>
            <a:off x="0" y="885301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A496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14"/>
          <p:cNvSpPr/>
          <p:nvPr/>
        </p:nvSpPr>
        <p:spPr>
          <a:xfrm>
            <a:off x="7671707" y="0"/>
            <a:ext cx="1480048" cy="5143505"/>
          </a:xfrm>
          <a:custGeom>
            <a:avLst/>
            <a:gdLst/>
            <a:ahLst/>
            <a:cxnLst/>
            <a:rect l="l" t="t" r="r" b="b"/>
            <a:pathLst>
              <a:path w="11821" h="26440" extrusionOk="0">
                <a:moveTo>
                  <a:pt x="0" y="26440"/>
                </a:moveTo>
                <a:lnTo>
                  <a:pt x="4865" y="0"/>
                </a:lnTo>
                <a:lnTo>
                  <a:pt x="11759" y="0"/>
                </a:lnTo>
                <a:cubicBezTo>
                  <a:pt x="11746" y="8813"/>
                  <a:pt x="11833" y="17627"/>
                  <a:pt x="11820" y="26440"/>
                </a:cubicBezTo>
                <a:lnTo>
                  <a:pt x="0" y="26440"/>
                </a:lnTo>
                <a:close/>
              </a:path>
            </a:pathLst>
          </a:cu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197" y="4290969"/>
            <a:ext cx="452799" cy="56917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943" y="4639507"/>
            <a:ext cx="1592644" cy="36231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88942" y="1225995"/>
            <a:ext cx="30003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Schedule</a:t>
            </a:r>
            <a:endParaRPr sz="1100"/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12/6/24 – </a:t>
            </a:r>
            <a:b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 Prospector Closes</a:t>
            </a:r>
            <a:endParaRPr sz="1100"/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1/13/25 – </a:t>
            </a:r>
            <a:b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Truck Village</a:t>
            </a:r>
            <a:endParaRPr sz="1100"/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8/1/25 – </a:t>
            </a:r>
            <a:b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 Prospector </a:t>
            </a:r>
            <a:r>
              <a:rPr lang="en" sz="1500"/>
              <a:t>Reo</a:t>
            </a: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</a:t>
            </a:r>
            <a:endParaRPr sz="1100"/>
          </a:p>
        </p:txBody>
      </p:sp>
      <p:sp>
        <p:nvSpPr>
          <p:cNvPr id="74" name="Google Shape;74;p14"/>
          <p:cNvSpPr txBox="1"/>
          <p:nvPr/>
        </p:nvSpPr>
        <p:spPr>
          <a:xfrm>
            <a:off x="188942" y="3072915"/>
            <a:ext cx="30003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New Concepts:</a:t>
            </a:r>
            <a:endParaRPr sz="1100"/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Qdoba</a:t>
            </a:r>
            <a:endParaRPr sz="1100"/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Panda Express</a:t>
            </a:r>
            <a:endParaRPr sz="1100"/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Halal Shack</a:t>
            </a:r>
            <a:endParaRPr sz="1100"/>
          </a:p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Oasis</a:t>
            </a:r>
            <a:endParaRPr sz="1100"/>
          </a:p>
        </p:txBody>
      </p:sp>
      <p:pic>
        <p:nvPicPr>
          <p:cNvPr id="75" name="Google Shape;75;p14" descr="The Halal Sha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8713" y="1293991"/>
            <a:ext cx="1135930" cy="60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 descr="A logo of a panda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8110" y="2073294"/>
            <a:ext cx="608796" cy="60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59685" y="2928115"/>
            <a:ext cx="1163706" cy="23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 descr="A black background with a palm tre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40090" y="3704107"/>
            <a:ext cx="717258" cy="41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0" y="0"/>
            <a:ext cx="9144000" cy="885300"/>
          </a:xfrm>
          <a:prstGeom prst="rect">
            <a:avLst/>
          </a:pr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0" y="4860142"/>
            <a:ext cx="9144000" cy="2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88942" y="69983"/>
            <a:ext cx="763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Upper Prospector Renovation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5"/>
          <p:cNvCxnSpPr/>
          <p:nvPr/>
        </p:nvCxnSpPr>
        <p:spPr>
          <a:xfrm>
            <a:off x="0" y="885301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A496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5"/>
          <p:cNvSpPr/>
          <p:nvPr/>
        </p:nvSpPr>
        <p:spPr>
          <a:xfrm>
            <a:off x="7671707" y="0"/>
            <a:ext cx="1480048" cy="5143505"/>
          </a:xfrm>
          <a:custGeom>
            <a:avLst/>
            <a:gdLst/>
            <a:ahLst/>
            <a:cxnLst/>
            <a:rect l="l" t="t" r="r" b="b"/>
            <a:pathLst>
              <a:path w="11821" h="26440" extrusionOk="0">
                <a:moveTo>
                  <a:pt x="0" y="26440"/>
                </a:moveTo>
                <a:lnTo>
                  <a:pt x="4865" y="0"/>
                </a:lnTo>
                <a:lnTo>
                  <a:pt x="11759" y="0"/>
                </a:lnTo>
                <a:cubicBezTo>
                  <a:pt x="11746" y="8813"/>
                  <a:pt x="11833" y="17627"/>
                  <a:pt x="11820" y="26440"/>
                </a:cubicBezTo>
                <a:lnTo>
                  <a:pt x="0" y="26440"/>
                </a:lnTo>
                <a:close/>
              </a:path>
            </a:pathLst>
          </a:cu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197" y="4290969"/>
            <a:ext cx="452799" cy="56917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43" y="4639507"/>
            <a:ext cx="1592644" cy="36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942" y="1008152"/>
            <a:ext cx="7390743" cy="352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0" y="0"/>
            <a:ext cx="9144000" cy="885300"/>
          </a:xfrm>
          <a:prstGeom prst="rect">
            <a:avLst/>
          </a:pr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0" y="4860142"/>
            <a:ext cx="9144000" cy="2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88942" y="69983"/>
            <a:ext cx="763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Upper Prospector Renovation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>
            <a:off x="0" y="885301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A496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16"/>
          <p:cNvSpPr/>
          <p:nvPr/>
        </p:nvSpPr>
        <p:spPr>
          <a:xfrm>
            <a:off x="7671707" y="0"/>
            <a:ext cx="1480048" cy="5143505"/>
          </a:xfrm>
          <a:custGeom>
            <a:avLst/>
            <a:gdLst/>
            <a:ahLst/>
            <a:cxnLst/>
            <a:rect l="l" t="t" r="r" b="b"/>
            <a:pathLst>
              <a:path w="11821" h="26440" extrusionOk="0">
                <a:moveTo>
                  <a:pt x="0" y="26440"/>
                </a:moveTo>
                <a:lnTo>
                  <a:pt x="4865" y="0"/>
                </a:lnTo>
                <a:lnTo>
                  <a:pt x="11759" y="0"/>
                </a:lnTo>
                <a:cubicBezTo>
                  <a:pt x="11746" y="8813"/>
                  <a:pt x="11833" y="17627"/>
                  <a:pt x="11820" y="26440"/>
                </a:cubicBezTo>
                <a:lnTo>
                  <a:pt x="0" y="26440"/>
                </a:lnTo>
                <a:close/>
              </a:path>
            </a:pathLst>
          </a:cu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197" y="4290969"/>
            <a:ext cx="452799" cy="56917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43" y="4639507"/>
            <a:ext cx="1592644" cy="36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941" y="1008151"/>
            <a:ext cx="7358091" cy="352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0" y="0"/>
            <a:ext cx="9144000" cy="885300"/>
          </a:xfrm>
          <a:prstGeom prst="rect">
            <a:avLst/>
          </a:pr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0" y="4860142"/>
            <a:ext cx="9144000" cy="2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88942" y="69983"/>
            <a:ext cx="763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4100" b="1">
                <a:solidFill>
                  <a:schemeClr val="lt1"/>
                </a:solidFill>
              </a:rPr>
              <a:t>The Bistro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7"/>
          <p:cNvCxnSpPr/>
          <p:nvPr/>
        </p:nvCxnSpPr>
        <p:spPr>
          <a:xfrm>
            <a:off x="0" y="885301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A496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17"/>
          <p:cNvSpPr/>
          <p:nvPr/>
        </p:nvSpPr>
        <p:spPr>
          <a:xfrm>
            <a:off x="7671707" y="0"/>
            <a:ext cx="1480048" cy="5143505"/>
          </a:xfrm>
          <a:custGeom>
            <a:avLst/>
            <a:gdLst/>
            <a:ahLst/>
            <a:cxnLst/>
            <a:rect l="l" t="t" r="r" b="b"/>
            <a:pathLst>
              <a:path w="11821" h="26440" extrusionOk="0">
                <a:moveTo>
                  <a:pt x="0" y="26440"/>
                </a:moveTo>
                <a:lnTo>
                  <a:pt x="4865" y="0"/>
                </a:lnTo>
                <a:lnTo>
                  <a:pt x="11759" y="0"/>
                </a:lnTo>
                <a:cubicBezTo>
                  <a:pt x="11746" y="8813"/>
                  <a:pt x="11833" y="17627"/>
                  <a:pt x="11820" y="26440"/>
                </a:cubicBezTo>
                <a:lnTo>
                  <a:pt x="0" y="26440"/>
                </a:lnTo>
                <a:close/>
              </a:path>
            </a:pathLst>
          </a:cu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197" y="4290969"/>
            <a:ext cx="452799" cy="56917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43" y="4639507"/>
            <a:ext cx="1592644" cy="36231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88941" y="1053207"/>
            <a:ext cx="7419300" cy="3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" sz="1900">
                <a:solidFill>
                  <a:srgbClr val="222222"/>
                </a:solidFill>
              </a:rPr>
              <a:t>Open daily from 11a to 2p; $14.75 per person</a:t>
            </a:r>
            <a:endParaRPr sz="1900">
              <a:solidFill>
                <a:srgbClr val="222222"/>
              </a:solidFill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900"/>
              <a:buChar char="•"/>
            </a:pPr>
            <a:r>
              <a:rPr lang="en" sz="1900">
                <a:solidFill>
                  <a:srgbClr val="222222"/>
                </a:solidFill>
              </a:rPr>
              <a:t>Promotions with discounted rates offered throughout the semester</a:t>
            </a:r>
            <a:endParaRPr sz="1900">
              <a:solidFill>
                <a:srgbClr val="222222"/>
              </a:solidFill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900"/>
              <a:buChar char="•"/>
            </a:pPr>
            <a:r>
              <a:rPr lang="en" sz="1900">
                <a:solidFill>
                  <a:srgbClr val="222222"/>
                </a:solidFill>
              </a:rPr>
              <a:t>Hybrid service offered with served drinks/soup/bread with a buffet lunch and dessert</a:t>
            </a:r>
            <a:endParaRPr sz="1900">
              <a:solidFill>
                <a:srgbClr val="222222"/>
              </a:solidFill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900"/>
              <a:buChar char="•"/>
            </a:pPr>
            <a:r>
              <a:rPr lang="en" sz="1900">
                <a:solidFill>
                  <a:srgbClr val="222222"/>
                </a:solidFill>
              </a:rPr>
              <a:t>After hours reservations available for              private/departmental events</a:t>
            </a:r>
            <a:endParaRPr sz="1900">
              <a:solidFill>
                <a:srgbClr val="222222"/>
              </a:solidFill>
            </a:endParaRPr>
          </a:p>
          <a:p>
            <a:pPr marL="342900" lvl="0" indent="-285750" algn="l" rtl="0"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900"/>
              <a:buChar char="•"/>
            </a:pPr>
            <a:r>
              <a:rPr lang="en" sz="1900">
                <a:solidFill>
                  <a:srgbClr val="222222"/>
                </a:solidFill>
              </a:rPr>
              <a:t>Special events hosted monthly</a:t>
            </a:r>
            <a:endParaRPr sz="1900">
              <a:solidFill>
                <a:srgbClr val="222222"/>
              </a:solidFill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900"/>
              <a:buChar char="•"/>
            </a:pPr>
            <a:r>
              <a:rPr lang="en" sz="1900">
                <a:solidFill>
                  <a:srgbClr val="222222"/>
                </a:solidFill>
              </a:rPr>
              <a:t>704-687-7056</a:t>
            </a:r>
            <a:endParaRPr sz="1900">
              <a:solidFill>
                <a:srgbClr val="222222"/>
              </a:solidFill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600" y="2571750"/>
            <a:ext cx="3201172" cy="213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0" y="0"/>
            <a:ext cx="9144000" cy="885300"/>
          </a:xfrm>
          <a:prstGeom prst="rect">
            <a:avLst/>
          </a:pr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0" y="4860142"/>
            <a:ext cx="9144000" cy="2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88942" y="69983"/>
            <a:ext cx="763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4100" b="1">
                <a:solidFill>
                  <a:schemeClr val="lt1"/>
                </a:solidFill>
              </a:rPr>
              <a:t>Five Block Feast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>
            <a:off x="0" y="885301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A496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18"/>
          <p:cNvSpPr/>
          <p:nvPr/>
        </p:nvSpPr>
        <p:spPr>
          <a:xfrm>
            <a:off x="7671707" y="0"/>
            <a:ext cx="1480048" cy="5143505"/>
          </a:xfrm>
          <a:custGeom>
            <a:avLst/>
            <a:gdLst/>
            <a:ahLst/>
            <a:cxnLst/>
            <a:rect l="l" t="t" r="r" b="b"/>
            <a:pathLst>
              <a:path w="11821" h="26440" extrusionOk="0">
                <a:moveTo>
                  <a:pt x="0" y="26440"/>
                </a:moveTo>
                <a:lnTo>
                  <a:pt x="4865" y="0"/>
                </a:lnTo>
                <a:lnTo>
                  <a:pt x="11759" y="0"/>
                </a:lnTo>
                <a:cubicBezTo>
                  <a:pt x="11746" y="8813"/>
                  <a:pt x="11833" y="17627"/>
                  <a:pt x="11820" y="26440"/>
                </a:cubicBezTo>
                <a:lnTo>
                  <a:pt x="0" y="26440"/>
                </a:lnTo>
                <a:close/>
              </a:path>
            </a:pathLst>
          </a:cu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197" y="4290969"/>
            <a:ext cx="452799" cy="56917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43" y="4639507"/>
            <a:ext cx="1592644" cy="362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188941" y="1053207"/>
            <a:ext cx="7419300" cy="2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2100"/>
              <a:buChar char="•"/>
            </a:pPr>
            <a:r>
              <a:rPr lang="en" sz="2100">
                <a:solidFill>
                  <a:srgbClr val="222222"/>
                </a:solidFill>
              </a:rPr>
              <a:t>5 meals for $40</a:t>
            </a:r>
            <a:endParaRPr sz="2100">
              <a:solidFill>
                <a:srgbClr val="222222"/>
              </a:solidFill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2100"/>
              <a:buChar char="•"/>
            </a:pPr>
            <a:r>
              <a:rPr lang="en" sz="2100">
                <a:solidFill>
                  <a:srgbClr val="222222"/>
                </a:solidFill>
              </a:rPr>
              <a:t>Meals are redeemed at SoVi during fall/spring semesters; Social 704 in summer</a:t>
            </a:r>
            <a:endParaRPr sz="2100">
              <a:solidFill>
                <a:srgbClr val="222222"/>
              </a:solidFill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2100"/>
              <a:buChar char="•"/>
            </a:pPr>
            <a:r>
              <a:rPr lang="en" sz="2100">
                <a:solidFill>
                  <a:srgbClr val="222222"/>
                </a:solidFill>
              </a:rPr>
              <a:t>Purchase the plan in My UNC Charlotte under Tools and Resources–49er Card Id</a:t>
            </a:r>
            <a:endParaRPr sz="2100">
              <a:solidFill>
                <a:srgbClr val="222222"/>
              </a:solidFill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2100"/>
              <a:buChar char="•"/>
            </a:pPr>
            <a:r>
              <a:rPr lang="en" sz="2100">
                <a:solidFill>
                  <a:srgbClr val="222222"/>
                </a:solidFill>
              </a:rPr>
              <a:t>Available to all current faculty and staff</a:t>
            </a:r>
            <a:endParaRPr sz="21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0" y="0"/>
            <a:ext cx="9144000" cy="885300"/>
          </a:xfrm>
          <a:prstGeom prst="rect">
            <a:avLst/>
          </a:pr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0" y="4860142"/>
            <a:ext cx="9144000" cy="2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19"/>
          <p:cNvCxnSpPr/>
          <p:nvPr/>
        </p:nvCxnSpPr>
        <p:spPr>
          <a:xfrm>
            <a:off x="0" y="885301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A496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19"/>
          <p:cNvSpPr/>
          <p:nvPr/>
        </p:nvSpPr>
        <p:spPr>
          <a:xfrm>
            <a:off x="7671707" y="0"/>
            <a:ext cx="1480048" cy="5143505"/>
          </a:xfrm>
          <a:custGeom>
            <a:avLst/>
            <a:gdLst/>
            <a:ahLst/>
            <a:cxnLst/>
            <a:rect l="l" t="t" r="r" b="b"/>
            <a:pathLst>
              <a:path w="11821" h="26440" extrusionOk="0">
                <a:moveTo>
                  <a:pt x="0" y="26440"/>
                </a:moveTo>
                <a:lnTo>
                  <a:pt x="4865" y="0"/>
                </a:lnTo>
                <a:lnTo>
                  <a:pt x="11759" y="0"/>
                </a:lnTo>
                <a:cubicBezTo>
                  <a:pt x="11746" y="8813"/>
                  <a:pt x="11833" y="17627"/>
                  <a:pt x="11820" y="26440"/>
                </a:cubicBezTo>
                <a:lnTo>
                  <a:pt x="0" y="26440"/>
                </a:lnTo>
                <a:close/>
              </a:path>
            </a:pathLst>
          </a:custGeom>
          <a:solidFill>
            <a:srgbClr val="00503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197" y="4290969"/>
            <a:ext cx="452799" cy="56917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43" y="4639507"/>
            <a:ext cx="1592644" cy="3623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773275" y="1042600"/>
            <a:ext cx="6834900" cy="2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100">
              <a:solidFill>
                <a:srgbClr val="222222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100">
              <a:solidFill>
                <a:srgbClr val="222222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222222"/>
                </a:solidFill>
              </a:rPr>
              <a:t>Questions?</a:t>
            </a:r>
            <a:endParaRPr sz="4100">
              <a:solidFill>
                <a:srgbClr val="222222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100">
              <a:solidFill>
                <a:srgbClr val="222222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100">
              <a:solidFill>
                <a:srgbClr val="222222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234575" y="3431900"/>
            <a:ext cx="2765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Jody Thompson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Director of Auxiliary Services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7-7349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jthom373@charlotte.edu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On-screen Show (16:9)</PresentationFormat>
  <Paragraphs>86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 Wyse</dc:creator>
  <cp:lastModifiedBy>Matt Wyse</cp:lastModifiedBy>
  <cp:revision>1</cp:revision>
  <dcterms:modified xsi:type="dcterms:W3CDTF">2024-11-13T13:47:47Z</dcterms:modified>
</cp:coreProperties>
</file>