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  <p:sldMasterId id="2147483764" r:id="rId2"/>
  </p:sldMasterIdLst>
  <p:notesMasterIdLst>
    <p:notesMasterId r:id="rId17"/>
  </p:notesMasterIdLst>
  <p:handoutMasterIdLst>
    <p:handoutMasterId r:id="rId18"/>
  </p:handoutMasterIdLst>
  <p:sldIdLst>
    <p:sldId id="256" r:id="rId3"/>
    <p:sldId id="258" r:id="rId4"/>
    <p:sldId id="261" r:id="rId5"/>
    <p:sldId id="262" r:id="rId6"/>
    <p:sldId id="263" r:id="rId7"/>
    <p:sldId id="276" r:id="rId8"/>
    <p:sldId id="264" r:id="rId9"/>
    <p:sldId id="265" r:id="rId10"/>
    <p:sldId id="266" r:id="rId11"/>
    <p:sldId id="272" r:id="rId12"/>
    <p:sldId id="274" r:id="rId13"/>
    <p:sldId id="275" r:id="rId14"/>
    <p:sldId id="268" r:id="rId15"/>
    <p:sldId id="271" r:id="rId16"/>
  </p:sldIdLst>
  <p:sldSz cx="9144000" cy="6858000" type="screen4x3"/>
  <p:notesSz cx="9236075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BE4E"/>
    <a:srgbClr val="55BC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32" autoAdjust="0"/>
    <p:restoredTop sz="94660"/>
  </p:normalViewPr>
  <p:slideViewPr>
    <p:cSldViewPr>
      <p:cViewPr varScale="1">
        <p:scale>
          <a:sx n="68" d="100"/>
          <a:sy n="68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31639" y="0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4761E236-389D-4953-B2DE-DF796A0AE854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31639" y="6658664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B66FC59C-8601-4707-8F2E-F73DDDF45A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463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31639" y="0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41638152-C1BA-43CA-B2D8-2BDC2378FEF9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65438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3608" y="3329940"/>
            <a:ext cx="7388860" cy="3154680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31639" y="6658664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7A65BF88-1AA1-4755-9940-58ADCA4C1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975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B60C18-3437-4B32-BCC6-9601FCC5C50F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65438" y="525463"/>
            <a:ext cx="3505200" cy="2628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Extrapolating to a population of 24,700 </a:t>
            </a:r>
            <a:r>
              <a:rPr lang="en-US" baseline="0" dirty="0" smtClean="0"/>
              <a:t>students: over 7000 students who felt so depressed it was difficult to function and almost 12,000 with overwhelming anxiety.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0E25AE-0E5F-4A4C-8264-5801C2511AC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65438" y="525463"/>
            <a:ext cx="3505200" cy="2628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Extrapolating to a population of 24700 </a:t>
            </a:r>
            <a:r>
              <a:rPr lang="en-US" baseline="0" dirty="0" smtClean="0"/>
              <a:t>students: over 5, 000 students that had so much anxiety that it lead to poor academic performance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0E25AE-0E5F-4A4C-8264-5801C2511AC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65438" y="525463"/>
            <a:ext cx="3505200" cy="2628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0E25AE-0E5F-4A4C-8264-5801C2511AC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65438" y="525463"/>
            <a:ext cx="3505200" cy="2628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0E25AE-0E5F-4A4C-8264-5801C2511AC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65438" y="525463"/>
            <a:ext cx="3505200" cy="2628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0E25AE-0E5F-4A4C-8264-5801C2511AC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B60C18-3437-4B32-BCC6-9601FCC5C50F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A6A350-3E11-452C-8F77-9E6BFA188B12}" type="slidenum">
              <a:rPr lang="en-US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65438" y="525463"/>
            <a:ext cx="3505200" cy="2628900"/>
          </a:xfrm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After thorough research of Gatekeeper training options, we have selected and invested in an innovative online training course called At-Risk. Understanding the time crunch that all faculty share, we have chosen this training because it is fast, convenient and engaging -  it can be executed in multiple sessions and can be revisited as needed (while license is valid). The At Risk training is delivered in the form of a simulation, where you take on the role of a … yes, university professor who has concerns about several of his students. 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C5383B-74BA-4400-AB39-0A80B46140D9}" type="slidenum">
              <a:rPr lang="en-US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65438" y="525463"/>
            <a:ext cx="3505200" cy="2628900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4" name="Picture 4" descr="UNCC_Logo_whiteTPB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67600" y="6019800"/>
            <a:ext cx="1567024" cy="67626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90000"/>
              </a:lnSpc>
              <a:defRPr sz="54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emo, Video etc. &quot;special&quot; slides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wirl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95400"/>
            <a:ext cx="9144000" cy="32026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  <p:pic>
        <p:nvPicPr>
          <p:cNvPr id="6" name="Picture 4" descr="UNCC_Logo_whiteTPB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67600" y="6019800"/>
            <a:ext cx="1567024" cy="67626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4" name="Picture 4" descr="UNCC_Logo_whiteTPB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6019800"/>
            <a:ext cx="1567024" cy="67626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4" name="Picture 4" descr="UNCC_Logo_whiteTPB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6019800"/>
            <a:ext cx="1567024" cy="67626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5" name="Picture 4" descr="UNCC_Logo_whiteTPB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6019800"/>
            <a:ext cx="1567024" cy="67626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3" name="Picture 4" descr="UNCC_Logo_whiteTPB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6019800"/>
            <a:ext cx="1567024" cy="67626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UNCC_Logo_whiteTPB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6019800"/>
            <a:ext cx="1567024" cy="67626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729B058-6173-489B-A6A3-4D043E1D35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04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6.gif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0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1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2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9" r:id="rId4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defTabSz="511230" rtl="0" eaLnBrk="1" fontAlgn="base" hangingPunct="1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ctr" defTabSz="511230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2pPr>
      <a:lvl3pPr algn="ctr" defTabSz="511230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3pPr>
      <a:lvl4pPr algn="ctr" defTabSz="511230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4pPr>
      <a:lvl5pPr algn="ctr" defTabSz="511230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5pPr>
      <a:lvl6pPr marL="360868" algn="ctr" defTabSz="511230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6pPr>
      <a:lvl7pPr marL="721736" algn="ctr" defTabSz="511230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7pPr>
      <a:lvl8pPr marL="1082604" algn="ctr" defTabSz="511230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8pPr>
      <a:lvl9pPr marL="1443472" algn="ctr" defTabSz="511230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9pPr>
    </p:titleStyle>
    <p:bodyStyle>
      <a:lvl1pPr marL="383422" indent="-383422" algn="l" defTabSz="51123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600" kern="12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830749" indent="-319519" algn="l" defTabSz="51123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32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2pPr>
      <a:lvl3pPr marL="1279327" indent="-255615" algn="l" defTabSz="51123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7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3pPr>
      <a:lvl4pPr marL="1791810" indent="-255615" algn="l" defTabSz="51123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4pPr>
      <a:lvl5pPr marL="2303039" indent="-255615" algn="l" defTabSz="51123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200" kern="1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5pPr>
      <a:lvl6pPr marL="2815997" indent="-256000" algn="l" defTabSz="511999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27997" indent="-256000" algn="l" defTabSz="511999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39996" indent="-256000" algn="l" defTabSz="511999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51996" indent="-256000" algn="l" defTabSz="511999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19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1999" algn="l" defTabSz="5119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23999" algn="l" defTabSz="5119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35998" algn="l" defTabSz="5119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47997" algn="l" defTabSz="5119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59997" algn="l" defTabSz="5119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071997" algn="l" defTabSz="5119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83997" algn="l" defTabSz="5119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95996" algn="l" defTabSz="51199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7681913" cy="1523495"/>
          </a:xfrm>
        </p:spPr>
        <p:txBody>
          <a:bodyPr/>
          <a:lstStyle/>
          <a:p>
            <a:r>
              <a:rPr lang="en-US" sz="4800" dirty="0" smtClean="0">
                <a:solidFill>
                  <a:schemeClr val="bg1"/>
                </a:solidFill>
              </a:rPr>
              <a:t>Understanding and supporting mental health needs of UNC Charlotte students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5029200"/>
            <a:ext cx="7681913" cy="46166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Faculty Council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3168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0"/>
            <a:ext cx="8382000" cy="664797"/>
          </a:xfrm>
        </p:spPr>
        <p:txBody>
          <a:bodyPr/>
          <a:lstStyle/>
          <a:p>
            <a:r>
              <a:rPr lang="en-US" dirty="0" smtClean="0"/>
              <a:t>Resources for faculty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382000" cy="3201462"/>
          </a:xfrm>
        </p:spPr>
        <p:txBody>
          <a:bodyPr/>
          <a:lstStyle/>
          <a:p>
            <a:pPr marL="0" indent="0">
              <a:buNone/>
            </a:pPr>
            <a:r>
              <a:rPr lang="en-US" sz="2400" u="sng" dirty="0"/>
              <a:t>http://counselingcenter.uncc.edu/home/concerned-about-a-student</a:t>
            </a:r>
          </a:p>
          <a:p>
            <a:pPr lvl="2">
              <a:buFont typeface="Arial" pitchFamily="34" charset="0"/>
              <a:buChar char="•"/>
            </a:pPr>
            <a:r>
              <a:rPr lang="en-US" sz="2400" dirty="0"/>
              <a:t>Signs and symptoms of distress</a:t>
            </a:r>
          </a:p>
          <a:p>
            <a:pPr lvl="2">
              <a:buFont typeface="Arial" pitchFamily="34" charset="0"/>
              <a:buChar char="•"/>
            </a:pPr>
            <a:r>
              <a:rPr lang="en-US" sz="2400" dirty="0"/>
              <a:t>Guidelines for responding</a:t>
            </a:r>
          </a:p>
          <a:p>
            <a:pPr lvl="2">
              <a:buFont typeface="Arial" pitchFamily="34" charset="0"/>
              <a:buChar char="•"/>
            </a:pPr>
            <a:r>
              <a:rPr lang="en-US" sz="2400" dirty="0"/>
              <a:t>Consultation</a:t>
            </a:r>
          </a:p>
          <a:p>
            <a:pPr lvl="2">
              <a:buFont typeface="Arial" pitchFamily="34" charset="0"/>
              <a:buChar char="•"/>
            </a:pPr>
            <a:r>
              <a:rPr lang="en-US" sz="2400" dirty="0"/>
              <a:t>Referral </a:t>
            </a:r>
            <a:r>
              <a:rPr lang="en-US" sz="2400" dirty="0" smtClean="0"/>
              <a:t>guidelines</a:t>
            </a:r>
          </a:p>
          <a:p>
            <a:pPr marL="0" indent="0">
              <a:buNone/>
            </a:pPr>
            <a:endParaRPr lang="en-US" sz="3300" dirty="0"/>
          </a:p>
        </p:txBody>
      </p:sp>
    </p:spTree>
    <p:extLst>
      <p:ext uri="{BB962C8B-B14F-4D97-AF65-F5344CB8AC3E}">
        <p14:creationId xmlns:p14="http://schemas.microsoft.com/office/powerpoint/2010/main" val="2745196382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0"/>
            <a:ext cx="8382000" cy="664797"/>
          </a:xfrm>
        </p:spPr>
        <p:txBody>
          <a:bodyPr/>
          <a:lstStyle/>
          <a:p>
            <a:r>
              <a:rPr lang="en-US" dirty="0" smtClean="0"/>
              <a:t>Resources for faculty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382000" cy="2744262"/>
          </a:xfrm>
        </p:spPr>
        <p:txBody>
          <a:bodyPr/>
          <a:lstStyle/>
          <a:p>
            <a:r>
              <a:rPr lang="en-US" sz="3200" dirty="0" smtClean="0"/>
              <a:t>Consultation services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 smtClean="0"/>
              <a:t>One-on-one consultation with a counselor about how to respond to students of concern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300" dirty="0" smtClean="0"/>
              <a:t>In person or by phone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300" dirty="0" smtClean="0"/>
              <a:t>Counselor on call each business day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 smtClean="0"/>
              <a:t>Presentations and discussion at department faculty meetings or with other groups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45525301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47800"/>
            <a:ext cx="8382000" cy="664797"/>
          </a:xfrm>
        </p:spPr>
        <p:txBody>
          <a:bodyPr/>
          <a:lstStyle/>
          <a:p>
            <a:r>
              <a:rPr lang="en-US" dirty="0" smtClean="0"/>
              <a:t>Resources for faculty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2514600"/>
            <a:ext cx="8382000" cy="3505200"/>
          </a:xfrm>
          <a:prstGeom prst="rect">
            <a:avLst/>
          </a:prstGeom>
        </p:spPr>
        <p:txBody>
          <a:bodyPr/>
          <a:lstStyle>
            <a:lvl1pPr marL="383422" indent="-383422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ＭＳ Ｐゴシック" pitchFamily="-112" charset="-128"/>
              </a:defRPr>
            </a:lvl1pPr>
            <a:lvl2pPr marL="830749" indent="-319519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2pPr>
            <a:lvl3pPr marL="1279327" indent="-255615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3pPr>
            <a:lvl4pPr marL="1791810" indent="-255615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4pPr>
            <a:lvl5pPr marL="2303039" indent="-255615" algn="l" defTabSz="51123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200" kern="1200">
                <a:solidFill>
                  <a:schemeClr val="tx1"/>
                </a:solidFill>
                <a:latin typeface="+mn-lt"/>
                <a:ea typeface="ＭＳ Ｐゴシック" pitchFamily="-112" charset="-128"/>
                <a:cs typeface="+mn-cs"/>
              </a:defRPr>
            </a:lvl5pPr>
            <a:lvl6pPr marL="2815997" indent="-256000" algn="l" defTabSz="511999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7997" indent="-256000" algn="l" defTabSz="511999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39996" indent="-256000" algn="l" defTabSz="511999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1996" indent="-256000" algn="l" defTabSz="511999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Response to traumatic events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Counselors available to do classroom presentations on trauma response and counseling services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Individual consultations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Online mental health resources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527804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810933"/>
            <a:ext cx="3352800" cy="792162"/>
          </a:xfrm>
        </p:spPr>
        <p:txBody>
          <a:bodyPr/>
          <a:lstStyle/>
          <a:p>
            <a:pPr algn="l"/>
            <a:r>
              <a:rPr lang="en-US" sz="2800" dirty="0" smtClean="0"/>
              <a:t>Gatekeeper </a:t>
            </a:r>
            <a:r>
              <a:rPr lang="en-US" sz="2800" dirty="0"/>
              <a:t>Training</a:t>
            </a:r>
            <a:endParaRPr lang="en-US" sz="2800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3213100"/>
            <a:ext cx="2743200" cy="3352800"/>
          </a:xfrm>
          <a:prstGeom prst="rect">
            <a:avLst/>
          </a:prstGeom>
        </p:spPr>
        <p:txBody>
          <a:bodyPr/>
          <a:lstStyle/>
          <a:p>
            <a:pPr marL="533400" indent="-533400" algn="l">
              <a:lnSpc>
                <a:spcPct val="80000"/>
              </a:lnSpc>
              <a:buFont typeface="Courier New" pitchFamily="49" charset="0"/>
              <a:buChar char="o"/>
            </a:pPr>
            <a:endParaRPr lang="en-US" sz="1800" dirty="0"/>
          </a:p>
          <a:p>
            <a:pPr marL="533400" indent="-533400" algn="l">
              <a:lnSpc>
                <a:spcPct val="80000"/>
              </a:lnSpc>
              <a:buFont typeface="Courier New" pitchFamily="49" charset="0"/>
              <a:buChar char="o"/>
            </a:pPr>
            <a:r>
              <a:rPr lang="en-US" sz="1800" dirty="0"/>
              <a:t>Fast, convenient, engaging </a:t>
            </a:r>
          </a:p>
          <a:p>
            <a:pPr marL="533400" indent="-533400" algn="l">
              <a:lnSpc>
                <a:spcPct val="80000"/>
              </a:lnSpc>
              <a:buFont typeface="Courier New" pitchFamily="49" charset="0"/>
              <a:buChar char="o"/>
            </a:pPr>
            <a:r>
              <a:rPr lang="en-US" sz="1800" dirty="0"/>
              <a:t>Completed in </a:t>
            </a:r>
            <a:r>
              <a:rPr lang="en-US" sz="1800" dirty="0" smtClean="0"/>
              <a:t>45-minutes--in </a:t>
            </a:r>
            <a:r>
              <a:rPr lang="en-US" sz="1800" dirty="0"/>
              <a:t>one or more </a:t>
            </a:r>
            <a:r>
              <a:rPr lang="en-US" sz="1800" dirty="0" smtClean="0"/>
              <a:t>sittings</a:t>
            </a:r>
            <a:endParaRPr lang="en-US" sz="1800" dirty="0"/>
          </a:p>
          <a:p>
            <a:pPr marL="533400" indent="-533400" algn="l">
              <a:lnSpc>
                <a:spcPct val="80000"/>
              </a:lnSpc>
              <a:buFont typeface="Courier New" pitchFamily="49" charset="0"/>
              <a:buChar char="o"/>
            </a:pPr>
            <a:r>
              <a:rPr lang="en-US" sz="1800" dirty="0"/>
              <a:t>Access online, </a:t>
            </a:r>
            <a:r>
              <a:rPr lang="en-US" sz="1800" dirty="0" smtClean="0"/>
              <a:t>24/7</a:t>
            </a:r>
            <a:endParaRPr lang="en-US" sz="1800" dirty="0"/>
          </a:p>
          <a:p>
            <a:pPr marL="533400" indent="-533400" algn="l">
              <a:lnSpc>
                <a:spcPct val="80000"/>
              </a:lnSpc>
              <a:buFont typeface="Courier New" pitchFamily="49" charset="0"/>
              <a:buChar char="o"/>
            </a:pPr>
            <a:r>
              <a:rPr lang="en-US" sz="1800" dirty="0"/>
              <a:t>Simulation </a:t>
            </a:r>
            <a:r>
              <a:rPr lang="en-US" sz="1800" dirty="0" smtClean="0"/>
              <a:t>format</a:t>
            </a:r>
            <a:r>
              <a:rPr lang="en-US" sz="1800" dirty="0"/>
              <a:t>: Learn through virtual </a:t>
            </a:r>
            <a:r>
              <a:rPr lang="en-US" sz="1800" dirty="0" smtClean="0"/>
              <a:t>role-play</a:t>
            </a:r>
            <a:endParaRPr lang="en-US" sz="1800" dirty="0"/>
          </a:p>
          <a:p>
            <a:pPr marL="533400" indent="-533400" algn="l">
              <a:lnSpc>
                <a:spcPct val="80000"/>
              </a:lnSpc>
              <a:buFont typeface="Courier New" pitchFamily="49" charset="0"/>
              <a:buChar char="o"/>
            </a:pPr>
            <a:r>
              <a:rPr lang="en-US" sz="1800" dirty="0"/>
              <a:t>Practice having conversations with up to 5 virtual students</a:t>
            </a:r>
          </a:p>
        </p:txBody>
      </p:sp>
      <p:pic>
        <p:nvPicPr>
          <p:cNvPr id="27655" name="Picture 7" descr="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252133"/>
            <a:ext cx="2109788" cy="558800"/>
          </a:xfrm>
          <a:prstGeom prst="rect">
            <a:avLst/>
          </a:prstGeom>
          <a:noFill/>
        </p:spPr>
      </p:pic>
      <p:pic>
        <p:nvPicPr>
          <p:cNvPr id="27656" name="Picture 8" descr="classroom"/>
          <p:cNvPicPr>
            <a:picLocks noChangeAspect="1" noChangeArrowheads="1"/>
          </p:cNvPicPr>
          <p:nvPr/>
        </p:nvPicPr>
        <p:blipFill>
          <a:blip r:embed="rId4" cstate="print"/>
          <a:srcRect l="4597" b="4225"/>
          <a:stretch>
            <a:fillRect/>
          </a:stretch>
        </p:blipFill>
        <p:spPr bwMode="auto">
          <a:xfrm>
            <a:off x="3581400" y="2514600"/>
            <a:ext cx="5181600" cy="25273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</p:pic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0" y="2209800"/>
            <a:ext cx="9144000" cy="0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04800" y="1371600"/>
            <a:ext cx="8382000" cy="664797"/>
          </a:xfrm>
          <a:prstGeom prst="rect">
            <a:avLst/>
          </a:prstGeom>
        </p:spPr>
        <p:txBody>
          <a:bodyPr/>
          <a:lstStyle>
            <a:lvl1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 kern="1200">
                <a:solidFill>
                  <a:schemeClr val="tx1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defRPr>
            </a:lvl1pPr>
            <a:lvl2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2pPr>
            <a:lvl3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3pPr>
            <a:lvl4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4pPr>
            <a:lvl5pPr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5pPr>
            <a:lvl6pPr marL="360868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6pPr>
            <a:lvl7pPr marL="721736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7pPr>
            <a:lvl8pPr marL="1082604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8pPr>
            <a:lvl9pPr marL="1443472" algn="ctr" defTabSz="511230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Calibri" pitchFamily="-112" charset="0"/>
                <a:ea typeface="ＭＳ Ｐゴシック" pitchFamily="-112" charset="-128"/>
                <a:cs typeface="ＭＳ Ｐゴシック" pitchFamily="-112" charset="-128"/>
              </a:defRPr>
            </a:lvl9pPr>
          </a:lstStyle>
          <a:p>
            <a:r>
              <a:rPr lang="en-US" dirty="0" smtClean="0"/>
              <a:t>Resources for faculty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71046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8229600" cy="790576"/>
          </a:xfrm>
        </p:spPr>
        <p:txBody>
          <a:bodyPr/>
          <a:lstStyle/>
          <a:p>
            <a:pPr algn="r"/>
            <a:r>
              <a:rPr lang="en-US" sz="3800" b="1" dirty="0"/>
              <a:t>Questions?</a:t>
            </a:r>
          </a:p>
        </p:txBody>
      </p:sp>
      <p:sp>
        <p:nvSpPr>
          <p:cNvPr id="61447" name="Rectangle 7"/>
          <p:cNvSpPr>
            <a:spLocks noGrp="1" noChangeArrowheads="1"/>
          </p:cNvSpPr>
          <p:nvPr>
            <p:ph idx="1"/>
          </p:nvPr>
        </p:nvSpPr>
        <p:spPr>
          <a:xfrm>
            <a:off x="457200" y="2819400"/>
            <a:ext cx="8229600" cy="2362200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endParaRPr lang="en-US" sz="2000" dirty="0"/>
          </a:p>
          <a:p>
            <a:pPr algn="ctr">
              <a:lnSpc>
                <a:spcPct val="80000"/>
              </a:lnSpc>
              <a:buFontTx/>
              <a:buNone/>
            </a:pPr>
            <a:endParaRPr lang="en-US" sz="2800" dirty="0" smtClean="0"/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sz="2800" dirty="0" smtClean="0"/>
              <a:t>704-687-0311</a:t>
            </a:r>
            <a:endParaRPr lang="en-US" sz="2800" dirty="0"/>
          </a:p>
          <a:p>
            <a:pPr algn="ctr">
              <a:lnSpc>
                <a:spcPct val="80000"/>
              </a:lnSpc>
              <a:buFontTx/>
              <a:buNone/>
            </a:pPr>
            <a:endParaRPr lang="en-US" sz="2800" dirty="0" smtClean="0"/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sz="2800" u="sng" dirty="0" smtClean="0"/>
              <a:t>http://counselingcenter.uncc.edu</a:t>
            </a:r>
            <a:endParaRPr lang="en-US" sz="2800" u="sng" dirty="0"/>
          </a:p>
        </p:txBody>
      </p:sp>
      <p:sp>
        <p:nvSpPr>
          <p:cNvPr id="61448" name="Line 8"/>
          <p:cNvSpPr>
            <a:spLocks noChangeShapeType="1"/>
          </p:cNvSpPr>
          <p:nvPr/>
        </p:nvSpPr>
        <p:spPr bwMode="auto">
          <a:xfrm>
            <a:off x="0" y="1752600"/>
            <a:ext cx="9144000" cy="0"/>
          </a:xfrm>
          <a:prstGeom prst="line">
            <a:avLst/>
          </a:prstGeom>
          <a:noFill/>
          <a:ln w="25400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itchFamily="34" charset="0"/>
            </a:endParaRPr>
          </a:p>
        </p:txBody>
      </p:sp>
      <p:pic>
        <p:nvPicPr>
          <p:cNvPr id="6" name="Picture 5" descr="counseling center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54400" y="1981200"/>
            <a:ext cx="2286000" cy="834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71934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47800"/>
            <a:ext cx="8382000" cy="664797"/>
          </a:xfrm>
        </p:spPr>
        <p:txBody>
          <a:bodyPr/>
          <a:lstStyle/>
          <a:p>
            <a:r>
              <a:rPr lang="en-US" dirty="0" smtClean="0"/>
              <a:t>Some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667000"/>
            <a:ext cx="8382000" cy="2209800"/>
          </a:xfrm>
        </p:spPr>
        <p:txBody>
          <a:bodyPr>
            <a:normAutofit/>
          </a:bodyPr>
          <a:lstStyle/>
          <a:p>
            <a:pPr lv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Mental health related to:</a:t>
            </a:r>
          </a:p>
          <a:p>
            <a:pPr lvl="2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Retention and graduation rates</a:t>
            </a:r>
          </a:p>
          <a:p>
            <a:pPr lvl="2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Academic functioning</a:t>
            </a:r>
          </a:p>
          <a:p>
            <a:pPr lvl="2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Graduation rates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1844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1412241"/>
            <a:ext cx="4648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UNC Charlotte students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3428684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Within the last 12 months:</a:t>
            </a:r>
          </a:p>
          <a:p>
            <a:pPr marL="0" indent="0">
              <a:lnSpc>
                <a:spcPct val="100000"/>
              </a:lnSpc>
              <a:buNone/>
            </a:pPr>
            <a:endParaRPr lang="en-US" sz="1600" dirty="0" smtClean="0"/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Felt things were hopeless – 44.7%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Felt so depressed it was difficult to function – 30%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Felt overwhelming anxiety – 47.7%</a:t>
            </a:r>
          </a:p>
          <a:p>
            <a:pPr lvl="1">
              <a:buNone/>
            </a:pP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>		Source: National College Health Assessment, spring 2013, n=1,171</a:t>
            </a:r>
          </a:p>
          <a:p>
            <a:pPr lvl="1"/>
            <a:endParaRPr lang="en-US" sz="1200" dirty="0" smtClean="0"/>
          </a:p>
          <a:p>
            <a:pPr lvl="1">
              <a:buNone/>
            </a:pPr>
            <a:endParaRPr lang="en-US" dirty="0"/>
          </a:p>
        </p:txBody>
      </p:sp>
      <p:pic>
        <p:nvPicPr>
          <p:cNvPr id="24578" name="Picture 2" descr="students in free enterpris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411483"/>
            <a:ext cx="3181350" cy="195071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90907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1447800"/>
            <a:ext cx="5029200" cy="762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UNC Charlotte </a:t>
            </a:r>
            <a:br>
              <a:rPr lang="en-US" dirty="0" smtClean="0"/>
            </a:br>
            <a:r>
              <a:rPr lang="en-US" dirty="0" smtClean="0"/>
              <a:t>students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895600"/>
            <a:ext cx="7315200" cy="3429000"/>
          </a:xfrm>
        </p:spPr>
        <p:txBody>
          <a:bodyPr>
            <a:normAutofit fontScale="70000" lnSpcReduction="20000"/>
          </a:bodyPr>
          <a:lstStyle/>
          <a:p>
            <a:r>
              <a:rPr lang="en-US" sz="4000" dirty="0" smtClean="0"/>
              <a:t>Factors affecting academic performance (incomplete, dropped course, poor grade):</a:t>
            </a:r>
            <a:br>
              <a:rPr lang="en-US" sz="4000" dirty="0" smtClean="0"/>
            </a:br>
            <a:endParaRPr lang="en-US" sz="4000" dirty="0" smtClean="0"/>
          </a:p>
          <a:p>
            <a:pPr lvl="1">
              <a:buFont typeface="Arial" pitchFamily="34" charset="0"/>
              <a:buChar char="•"/>
            </a:pPr>
            <a:r>
              <a:rPr lang="en-US" sz="3400" dirty="0" smtClean="0"/>
              <a:t>Stress						</a:t>
            </a:r>
            <a:r>
              <a:rPr lang="en-US" sz="3400" dirty="0" smtClean="0"/>
              <a:t>27.5</a:t>
            </a:r>
            <a:r>
              <a:rPr lang="en-US" sz="3400" dirty="0" smtClean="0"/>
              <a:t>%</a:t>
            </a:r>
          </a:p>
          <a:p>
            <a:pPr lvl="1">
              <a:buFont typeface="Arial" pitchFamily="34" charset="0"/>
              <a:buChar char="•"/>
            </a:pPr>
            <a:r>
              <a:rPr lang="en-US" sz="3400" dirty="0" smtClean="0"/>
              <a:t>Sleep </a:t>
            </a:r>
            <a:r>
              <a:rPr lang="en-US" sz="3400" dirty="0" smtClean="0"/>
              <a:t>difficulties</a:t>
            </a:r>
            <a:r>
              <a:rPr lang="en-US" sz="3400" dirty="0" smtClean="0"/>
              <a:t>				18.8%</a:t>
            </a:r>
          </a:p>
          <a:p>
            <a:pPr lvl="1">
              <a:buFont typeface="Arial" pitchFamily="34" charset="0"/>
              <a:buChar char="•"/>
            </a:pPr>
            <a:r>
              <a:rPr lang="en-US" sz="3400" dirty="0" smtClean="0"/>
              <a:t>Anxiety						18.6%</a:t>
            </a:r>
          </a:p>
          <a:p>
            <a:pPr lvl="1">
              <a:buFont typeface="Arial" pitchFamily="34" charset="0"/>
              <a:buChar char="•"/>
            </a:pPr>
            <a:r>
              <a:rPr lang="en-US" sz="3400" dirty="0"/>
              <a:t>Depression					</a:t>
            </a:r>
            <a:r>
              <a:rPr lang="en-US" sz="3400" dirty="0" smtClean="0"/>
              <a:t>11.9%</a:t>
            </a:r>
            <a:endParaRPr lang="en-US" sz="3400" dirty="0"/>
          </a:p>
          <a:p>
            <a:pPr lvl="1">
              <a:buFont typeface="Arial" pitchFamily="34" charset="0"/>
              <a:buChar char="•"/>
            </a:pPr>
            <a:r>
              <a:rPr lang="en-US" sz="3400" dirty="0" smtClean="0"/>
              <a:t>Concern for troubled friend</a:t>
            </a:r>
            <a:br>
              <a:rPr lang="en-US" sz="3400" dirty="0" smtClean="0"/>
            </a:br>
            <a:r>
              <a:rPr lang="en-US" sz="3400" dirty="0" smtClean="0"/>
              <a:t>  or family member			</a:t>
            </a:r>
            <a:r>
              <a:rPr lang="en-US" sz="3400" dirty="0" smtClean="0"/>
              <a:t>10.4</a:t>
            </a:r>
            <a:r>
              <a:rPr lang="en-US" sz="3400" dirty="0" smtClean="0"/>
              <a:t>%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sz="1500" dirty="0" smtClean="0"/>
              <a:t>              Source: National College Health Assessment, spring 2013, n = 1,171</a:t>
            </a:r>
          </a:p>
          <a:p>
            <a:pPr lvl="1"/>
            <a:endParaRPr lang="en-US" dirty="0" smtClean="0"/>
          </a:p>
        </p:txBody>
      </p:sp>
      <p:pic>
        <p:nvPicPr>
          <p:cNvPr id="22530" name="Picture 2" descr="community volunteer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457200"/>
            <a:ext cx="2936313" cy="165335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891543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371600"/>
            <a:ext cx="4800600" cy="457200"/>
          </a:xfrm>
        </p:spPr>
        <p:txBody>
          <a:bodyPr>
            <a:noAutofit/>
          </a:bodyPr>
          <a:lstStyle/>
          <a:p>
            <a:r>
              <a:rPr lang="en-US" sz="3600" dirty="0" smtClean="0"/>
              <a:t>Students who use the </a:t>
            </a:r>
            <a:br>
              <a:rPr lang="en-US" sz="3600" dirty="0" smtClean="0"/>
            </a:br>
            <a:r>
              <a:rPr lang="en-US" sz="3600" dirty="0" smtClean="0"/>
              <a:t>Counseling Center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416491"/>
          </a:xfrm>
        </p:spPr>
        <p:txBody>
          <a:bodyPr>
            <a:normAutofit/>
          </a:bodyPr>
          <a:lstStyle/>
          <a:p>
            <a:r>
              <a:rPr lang="en-US" sz="2000" dirty="0" smtClean="0"/>
              <a:t>Either prior to college, after starting college, or both, students report that they have:</a:t>
            </a:r>
          </a:p>
          <a:p>
            <a:endParaRPr lang="en-US" sz="2000" dirty="0" smtClean="0"/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Had prior counseling					49%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Taken medication for mental health		39%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Considered attempting suicide			30%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Used self-injury (e.g., cutting)  			17%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Made a suicide attempt			  	10%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Been hospitalized for mental health	  	  </a:t>
            </a:r>
            <a:r>
              <a:rPr lang="en-US" sz="2000" dirty="0"/>
              <a:t>8</a:t>
            </a:r>
            <a:r>
              <a:rPr lang="en-US" sz="2000" dirty="0" smtClean="0"/>
              <a:t>%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Had alcohol or drug abuse treatment	 </a:t>
            </a:r>
            <a:r>
              <a:rPr lang="en-US" sz="2000" dirty="0"/>
              <a:t> </a:t>
            </a:r>
            <a:r>
              <a:rPr lang="en-US" sz="2000" dirty="0" smtClean="0"/>
              <a:t>4%</a:t>
            </a:r>
          </a:p>
        </p:txBody>
      </p:sp>
      <p:pic>
        <p:nvPicPr>
          <p:cNvPr id="12290" name="Picture 2" descr="image 6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320040"/>
            <a:ext cx="2819400" cy="173736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914400" y="6019800"/>
            <a:ext cx="60198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prstClr val="black"/>
                </a:solidFill>
                <a:latin typeface="Arial" pitchFamily="34" charset="0"/>
              </a:rPr>
              <a:t>Source: UNC Charlotte Standardized Data Set, </a:t>
            </a:r>
            <a:r>
              <a:rPr lang="en-US" sz="1200" dirty="0" smtClean="0">
                <a:solidFill>
                  <a:prstClr val="black"/>
                </a:solidFill>
                <a:latin typeface="Arial" pitchFamily="34" charset="0"/>
              </a:rPr>
              <a:t>2012-2013</a:t>
            </a:r>
            <a:endParaRPr lang="en-US" sz="1200" dirty="0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4720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0"/>
            <a:ext cx="8382000" cy="664797"/>
          </a:xfrm>
        </p:spPr>
        <p:txBody>
          <a:bodyPr/>
          <a:lstStyle/>
          <a:p>
            <a:r>
              <a:rPr lang="en-US" dirty="0" smtClean="0"/>
              <a:t>Presenting 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895600"/>
            <a:ext cx="8382000" cy="2744262"/>
          </a:xfrm>
        </p:spPr>
        <p:txBody>
          <a:bodyPr/>
          <a:lstStyle/>
          <a:p>
            <a:r>
              <a:rPr lang="en-US" dirty="0" smtClean="0"/>
              <a:t>Anxiety (generalized, social)</a:t>
            </a:r>
          </a:p>
          <a:p>
            <a:r>
              <a:rPr lang="en-US" dirty="0" smtClean="0"/>
              <a:t>Depression (recurrent, moderate)</a:t>
            </a:r>
          </a:p>
          <a:p>
            <a:r>
              <a:rPr lang="en-US" dirty="0" smtClean="0"/>
              <a:t>Relationship issues (with partners, parents)</a:t>
            </a:r>
          </a:p>
          <a:p>
            <a:r>
              <a:rPr lang="en-US" dirty="0" smtClean="0"/>
              <a:t>Post-traumatic stress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813846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19200"/>
            <a:ext cx="8229600" cy="78028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Outcome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7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US" sz="1800" dirty="0" smtClean="0"/>
              <a:t>Percentage of clients rating problems as “major” or “significant”:</a:t>
            </a:r>
          </a:p>
          <a:p>
            <a:pPr lvl="0">
              <a:buNone/>
            </a:pPr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1848367"/>
              </p:ext>
            </p:extLst>
          </p:nvPr>
        </p:nvGraphicFramePr>
        <p:xfrm>
          <a:off x="2209800" y="2209800"/>
          <a:ext cx="4953000" cy="3689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8850"/>
                <a:gridCol w="1288498"/>
                <a:gridCol w="1435652"/>
              </a:tblGrid>
              <a:tr h="490159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Problem</a:t>
                      </a:r>
                      <a:endParaRPr lang="en-US" sz="1700" dirty="0"/>
                    </a:p>
                  </a:txBody>
                  <a:tcPr marT="54864" marB="54864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Start of counseling</a:t>
                      </a:r>
                      <a:endParaRPr lang="en-US" sz="1700" dirty="0"/>
                    </a:p>
                  </a:txBody>
                  <a:tcPr marT="54864" marB="54864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After counseling</a:t>
                      </a:r>
                      <a:endParaRPr lang="en-US" sz="1700" dirty="0"/>
                    </a:p>
                  </a:txBody>
                  <a:tcPr marT="54864" marB="54864"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285912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Depressed mood</a:t>
                      </a:r>
                      <a:endParaRPr lang="en-US" sz="1700" dirty="0"/>
                    </a:p>
                  </a:txBody>
                  <a:tcPr marT="54864" marB="54864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61%</a:t>
                      </a:r>
                      <a:endParaRPr lang="en-US" sz="1700" dirty="0"/>
                    </a:p>
                  </a:txBody>
                  <a:tcPr marT="54864" marB="54864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16%</a:t>
                      </a:r>
                      <a:endParaRPr lang="en-US" sz="1700" dirty="0"/>
                    </a:p>
                  </a:txBody>
                  <a:tcPr marT="54864" marB="54864"/>
                </a:tc>
              </a:tr>
              <a:tr h="285912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Anxiety</a:t>
                      </a:r>
                      <a:endParaRPr lang="en-US" sz="1700" dirty="0"/>
                    </a:p>
                  </a:txBody>
                  <a:tcPr marT="54864" marB="54864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64</a:t>
                      </a:r>
                      <a:endParaRPr lang="en-US" sz="1700" dirty="0"/>
                    </a:p>
                  </a:txBody>
                  <a:tcPr marT="54864" marB="54864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20</a:t>
                      </a:r>
                      <a:endParaRPr lang="en-US" sz="1700" dirty="0"/>
                    </a:p>
                  </a:txBody>
                  <a:tcPr marT="54864" marB="54864"/>
                </a:tc>
              </a:tr>
              <a:tr h="285912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Hopelessness</a:t>
                      </a:r>
                      <a:endParaRPr lang="en-US" sz="1700" dirty="0"/>
                    </a:p>
                  </a:txBody>
                  <a:tcPr marT="54864" marB="54864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45</a:t>
                      </a:r>
                      <a:endParaRPr lang="en-US" sz="1700" dirty="0"/>
                    </a:p>
                  </a:txBody>
                  <a:tcPr marT="54864" marB="54864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9</a:t>
                      </a:r>
                      <a:endParaRPr lang="en-US" sz="1700" dirty="0"/>
                    </a:p>
                  </a:txBody>
                  <a:tcPr marT="54864" marB="54864"/>
                </a:tc>
              </a:tr>
              <a:tr h="285912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Sleep</a:t>
                      </a:r>
                      <a:r>
                        <a:rPr lang="en-US" sz="1700" baseline="0" dirty="0" smtClean="0"/>
                        <a:t> problems</a:t>
                      </a:r>
                      <a:endParaRPr lang="en-US" sz="1700" dirty="0"/>
                    </a:p>
                  </a:txBody>
                  <a:tcPr marT="54864" marB="54864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44</a:t>
                      </a:r>
                      <a:endParaRPr lang="en-US" sz="1700" dirty="0"/>
                    </a:p>
                  </a:txBody>
                  <a:tcPr marT="54864" marB="54864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15</a:t>
                      </a:r>
                      <a:endParaRPr lang="en-US" sz="1700" dirty="0"/>
                    </a:p>
                  </a:txBody>
                  <a:tcPr marT="54864" marB="54864"/>
                </a:tc>
              </a:tr>
              <a:tr h="285912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Concentration</a:t>
                      </a:r>
                      <a:endParaRPr lang="en-US" sz="1700" dirty="0"/>
                    </a:p>
                  </a:txBody>
                  <a:tcPr marT="54864" marB="54864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48</a:t>
                      </a:r>
                      <a:endParaRPr lang="en-US" sz="1700" dirty="0"/>
                    </a:p>
                  </a:txBody>
                  <a:tcPr marT="54864" marB="54864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19</a:t>
                      </a:r>
                      <a:endParaRPr lang="en-US" sz="1700" dirty="0"/>
                    </a:p>
                  </a:txBody>
                  <a:tcPr marT="54864" marB="54864"/>
                </a:tc>
              </a:tr>
              <a:tr h="285912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Relationships</a:t>
                      </a:r>
                      <a:endParaRPr lang="en-US" sz="1700" dirty="0"/>
                    </a:p>
                  </a:txBody>
                  <a:tcPr marT="54864" marB="54864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59</a:t>
                      </a:r>
                      <a:endParaRPr lang="en-US" sz="1700" dirty="0"/>
                    </a:p>
                  </a:txBody>
                  <a:tcPr marT="54864" marB="54864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17</a:t>
                      </a:r>
                      <a:endParaRPr lang="en-US" sz="1700" dirty="0"/>
                    </a:p>
                  </a:txBody>
                  <a:tcPr marT="54864" marB="54864"/>
                </a:tc>
              </a:tr>
              <a:tr h="285912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Eating issues</a:t>
                      </a:r>
                      <a:endParaRPr lang="en-US" sz="1700" dirty="0"/>
                    </a:p>
                  </a:txBody>
                  <a:tcPr marT="54864" marB="54864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11</a:t>
                      </a:r>
                      <a:endParaRPr lang="en-US" sz="1700" dirty="0"/>
                    </a:p>
                  </a:txBody>
                  <a:tcPr marT="54864" marB="54864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5</a:t>
                      </a:r>
                      <a:endParaRPr lang="en-US" sz="1700" dirty="0"/>
                    </a:p>
                  </a:txBody>
                  <a:tcPr marT="54864" marB="54864"/>
                </a:tc>
              </a:tr>
              <a:tr h="480146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Academic performance</a:t>
                      </a:r>
                      <a:endParaRPr lang="en-US" sz="1700" dirty="0"/>
                    </a:p>
                  </a:txBody>
                  <a:tcPr marT="54864" marB="54864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29</a:t>
                      </a:r>
                      <a:endParaRPr lang="en-US" sz="1700" dirty="0"/>
                    </a:p>
                  </a:txBody>
                  <a:tcPr marT="54864" marB="54864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12</a:t>
                      </a:r>
                      <a:endParaRPr lang="en-US" sz="1700" dirty="0"/>
                    </a:p>
                  </a:txBody>
                  <a:tcPr marT="54864" marB="5486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97246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371600"/>
            <a:ext cx="8229600" cy="856488"/>
          </a:xfrm>
        </p:spPr>
        <p:txBody>
          <a:bodyPr>
            <a:normAutofit/>
          </a:bodyPr>
          <a:lstStyle/>
          <a:p>
            <a:r>
              <a:rPr lang="en-US" dirty="0" smtClean="0"/>
              <a:t>Outcome: 2012-13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0"/>
            <a:ext cx="8153400" cy="3520441"/>
          </a:xfrm>
          <a:prstGeom prst="rect">
            <a:avLst/>
          </a:prstGeom>
        </p:spPr>
        <p:txBody>
          <a:bodyPr>
            <a:noAutofit/>
          </a:bodyPr>
          <a:lstStyle/>
          <a:p>
            <a:pPr lvl="0"/>
            <a:r>
              <a:rPr lang="en-US" sz="2000" dirty="0" smtClean="0"/>
              <a:t>85% of all clients agreed or strongly </a:t>
            </a:r>
            <a:r>
              <a:rPr lang="en-US" sz="2000" dirty="0" smtClean="0"/>
              <a:t>agreed: </a:t>
            </a:r>
            <a:r>
              <a:rPr lang="en-US" sz="2000" dirty="0" smtClean="0"/>
              <a:t>“I feel more hopeful about my future as a result of </a:t>
            </a:r>
            <a:r>
              <a:rPr lang="en-US" sz="2000" dirty="0" smtClean="0"/>
              <a:t>the counseling </a:t>
            </a:r>
            <a:r>
              <a:rPr lang="en-US" sz="2000" dirty="0" smtClean="0"/>
              <a:t>I received.” 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  <a:p>
            <a:pPr lvl="0"/>
            <a:r>
              <a:rPr lang="en-US" sz="2000" dirty="0" smtClean="0"/>
              <a:t>Over 21% of </a:t>
            </a:r>
            <a:r>
              <a:rPr lang="en-US" sz="2000" dirty="0" smtClean="0"/>
              <a:t>clients: “I was thinking </a:t>
            </a:r>
            <a:r>
              <a:rPr lang="en-US" sz="2000" dirty="0" smtClean="0"/>
              <a:t>of leaving UNC Charlotte before starting counseling</a:t>
            </a:r>
            <a:r>
              <a:rPr lang="en-US" sz="2000" dirty="0" smtClean="0"/>
              <a:t>.”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 smtClean="0"/>
              <a:t>75</a:t>
            </a:r>
            <a:r>
              <a:rPr lang="en-US" sz="1600" dirty="0" smtClean="0"/>
              <a:t>% </a:t>
            </a:r>
            <a:r>
              <a:rPr lang="en-US" sz="1600" dirty="0" smtClean="0"/>
              <a:t>of those agreed </a:t>
            </a:r>
            <a:r>
              <a:rPr lang="en-US" sz="1600" dirty="0" smtClean="0"/>
              <a:t>or strongly </a:t>
            </a:r>
            <a:r>
              <a:rPr lang="en-US" sz="1600" dirty="0" smtClean="0"/>
              <a:t>agreed: “Counseling </a:t>
            </a:r>
            <a:r>
              <a:rPr lang="en-US" sz="1600" dirty="0" smtClean="0"/>
              <a:t>helped </a:t>
            </a:r>
            <a:r>
              <a:rPr lang="en-US" sz="1600" dirty="0" smtClean="0"/>
              <a:t>me stay in school.”</a:t>
            </a:r>
            <a:br>
              <a:rPr lang="en-US" sz="1600" dirty="0" smtClean="0"/>
            </a:br>
            <a:endParaRPr lang="en-US" sz="2000" dirty="0" smtClean="0"/>
          </a:p>
          <a:p>
            <a:pPr lvl="0"/>
            <a:r>
              <a:rPr lang="en-US" sz="2000" dirty="0" smtClean="0"/>
              <a:t>Over 30% of </a:t>
            </a:r>
            <a:r>
              <a:rPr lang="en-US" sz="2000" dirty="0" smtClean="0"/>
              <a:t>clients: “I was having </a:t>
            </a:r>
            <a:r>
              <a:rPr lang="en-US" sz="2000" dirty="0" smtClean="0"/>
              <a:t>significant academic problems before </a:t>
            </a:r>
            <a:r>
              <a:rPr lang="en-US" sz="2000" dirty="0" smtClean="0"/>
              <a:t>I started counseling.”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 smtClean="0"/>
              <a:t>73</a:t>
            </a:r>
            <a:r>
              <a:rPr lang="en-US" sz="1600" dirty="0" smtClean="0"/>
              <a:t>% </a:t>
            </a:r>
            <a:r>
              <a:rPr lang="en-US" sz="1600" dirty="0" smtClean="0"/>
              <a:t>of those agreed </a:t>
            </a:r>
            <a:r>
              <a:rPr lang="en-US" sz="1600" dirty="0" smtClean="0"/>
              <a:t>or strongly </a:t>
            </a:r>
            <a:r>
              <a:rPr lang="en-US" sz="1600" dirty="0" smtClean="0"/>
              <a:t>agreed” “Counseling </a:t>
            </a:r>
            <a:r>
              <a:rPr lang="en-US" sz="1600" dirty="0" smtClean="0"/>
              <a:t>helped </a:t>
            </a:r>
            <a:r>
              <a:rPr lang="en-US" sz="1600" dirty="0" smtClean="0"/>
              <a:t>me improve my academic </a:t>
            </a:r>
            <a:r>
              <a:rPr lang="en-US" sz="1600" dirty="0" smtClean="0"/>
              <a:t>performance</a:t>
            </a:r>
            <a:r>
              <a:rPr lang="en-US" sz="1600" dirty="0" smtClean="0"/>
              <a:t>.”</a:t>
            </a:r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 smtClean="0"/>
          </a:p>
          <a:p>
            <a:pPr lvl="0">
              <a:buNone/>
            </a:pPr>
            <a:endParaRPr lang="en-US" sz="1800" dirty="0" smtClean="0"/>
          </a:p>
          <a:p>
            <a:pPr lvl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952794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382000" cy="664797"/>
          </a:xfrm>
        </p:spPr>
        <p:txBody>
          <a:bodyPr/>
          <a:lstStyle/>
          <a:p>
            <a:r>
              <a:rPr lang="en-US" dirty="0" smtClean="0"/>
              <a:t>How faculty can help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514600"/>
            <a:ext cx="8382000" cy="2590800"/>
          </a:xfrm>
        </p:spPr>
        <p:txBody>
          <a:bodyPr/>
          <a:lstStyle/>
          <a:p>
            <a:r>
              <a:rPr lang="en-US" sz="2400" b="1" dirty="0" smtClean="0"/>
              <a:t>Identify and </a:t>
            </a:r>
            <a:r>
              <a:rPr lang="en-US" sz="2400" b="1" dirty="0" smtClean="0"/>
              <a:t>approach </a:t>
            </a:r>
            <a:r>
              <a:rPr lang="en-US" sz="2400" dirty="0" smtClean="0"/>
              <a:t>students </a:t>
            </a:r>
            <a:r>
              <a:rPr lang="en-US" sz="2400" dirty="0" smtClean="0"/>
              <a:t>who may be experiencing psychological </a:t>
            </a:r>
            <a:r>
              <a:rPr lang="en-US" sz="2400" dirty="0" smtClean="0"/>
              <a:t>distress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b="1" dirty="0" smtClean="0"/>
              <a:t>Consult</a:t>
            </a:r>
            <a:r>
              <a:rPr lang="en-US" sz="2400" dirty="0" smtClean="0"/>
              <a:t> with counseling staff when you have </a:t>
            </a:r>
            <a:r>
              <a:rPr lang="en-US" sz="2400" dirty="0" smtClean="0"/>
              <a:t>questions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b="1" dirty="0" smtClean="0"/>
              <a:t>Refer</a:t>
            </a:r>
            <a:r>
              <a:rPr lang="en-US" sz="2400" dirty="0" smtClean="0"/>
              <a:t> students who may be in psychological </a:t>
            </a:r>
            <a:r>
              <a:rPr lang="en-US" sz="2400" dirty="0" smtClean="0"/>
              <a:t>distress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93070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Sample presentation slides">
  <a:themeElements>
    <a:clrScheme name="Green Template-Template">
      <a:dk1>
        <a:srgbClr val="000000"/>
      </a:dk1>
      <a:lt1>
        <a:srgbClr val="FFFFFF"/>
      </a:lt1>
      <a:dk2>
        <a:srgbClr val="1F7335"/>
      </a:dk2>
      <a:lt2>
        <a:srgbClr val="C4FF8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0ED7B"/>
      </a:hlink>
      <a:folHlink>
        <a:srgbClr val="F3EB4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UNCCharlotte_template0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UNCCharlotte_template03</Template>
  <TotalTime>772</TotalTime>
  <Words>515</Words>
  <Application>Microsoft Office PowerPoint</Application>
  <PresentationFormat>On-screen Show (4:3)</PresentationFormat>
  <Paragraphs>121</Paragraphs>
  <Slides>14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Sample presentation slides</vt:lpstr>
      <vt:lpstr>UNCCharlotte_template05</vt:lpstr>
      <vt:lpstr>Understanding and supporting mental health needs of UNC Charlotte students</vt:lpstr>
      <vt:lpstr>Some findings</vt:lpstr>
      <vt:lpstr>UNC Charlotte students</vt:lpstr>
      <vt:lpstr>UNC Charlotte  students</vt:lpstr>
      <vt:lpstr>Students who use the  Counseling Center</vt:lpstr>
      <vt:lpstr>Presenting concerns</vt:lpstr>
      <vt:lpstr>Outcome</vt:lpstr>
      <vt:lpstr>Outcome: 2012-13</vt:lpstr>
      <vt:lpstr>How faculty can help</vt:lpstr>
      <vt:lpstr>Resources for faculty</vt:lpstr>
      <vt:lpstr>Resources for faculty</vt:lpstr>
      <vt:lpstr>Resources for faculty</vt:lpstr>
      <vt:lpstr>Gatekeeper Training</vt:lpstr>
      <vt:lpstr>Questions?</vt:lpstr>
    </vt:vector>
  </TitlesOfParts>
  <Company>UNC Charlotte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 of Mental Health Issues on Academic Performance and  Retention</dc:title>
  <dc:creator>David Spano</dc:creator>
  <cp:lastModifiedBy>David Spano</cp:lastModifiedBy>
  <cp:revision>20</cp:revision>
  <cp:lastPrinted>2014-03-27T16:17:22Z</cp:lastPrinted>
  <dcterms:created xsi:type="dcterms:W3CDTF">2012-07-31T19:00:25Z</dcterms:created>
  <dcterms:modified xsi:type="dcterms:W3CDTF">2014-03-27T16:17:46Z</dcterms:modified>
</cp:coreProperties>
</file>