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2" r:id="rId3"/>
    <p:sldId id="424" r:id="rId4"/>
    <p:sldId id="285" r:id="rId5"/>
    <p:sldId id="409" r:id="rId6"/>
    <p:sldId id="412" r:id="rId7"/>
    <p:sldId id="410" r:id="rId8"/>
    <p:sldId id="413" r:id="rId9"/>
    <p:sldId id="41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35"/>
    <a:srgbClr val="A49665"/>
    <a:srgbClr val="F1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8703732358606E-3"/>
          <c:y val="0.1115938786509119"/>
          <c:w val="0.86430930118110239"/>
          <c:h val="0.78306402597814317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97-4A2A-A684-D035A65B1C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7-4A2A-A684-D035A65B1C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697-4A2A-A684-D035A65B1C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97-4A2A-A684-D035A65B1C9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697-4A2A-A684-D035A65B1C9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7-4A2A-A684-D035A65B1C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697-4A2A-A684-D035A65B1C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85-4E8A-9545-6B29D2890A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485-4E8A-9545-6B29D2890A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697-4A2A-A684-D035A65B1C9B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288"/>
                        <a:gd name="adj2" fmla="val 51227"/>
                        <a:gd name="adj3" fmla="val -35756"/>
                        <a:gd name="adj4" fmla="val 60433"/>
                        <a:gd name="adj5" fmla="val -165661"/>
                        <a:gd name="adj6" fmla="val 9179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697-4A2A-A684-D035A65B1C9B}"/>
                </c:ext>
              </c:extLst>
            </c:dLbl>
            <c:dLbl>
              <c:idx val="1"/>
              <c:layout>
                <c:manualLayout>
                  <c:x val="-3.6258380342012758E-2"/>
                  <c:y val="-9.0868657178217821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03145"/>
                        <a:gd name="adj2" fmla="val 50449"/>
                        <a:gd name="adj3" fmla="val 198091"/>
                        <a:gd name="adj4" fmla="val 20458"/>
                        <a:gd name="adj5" fmla="val 271161"/>
                        <a:gd name="adj6" fmla="val 3311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697-4A2A-A684-D035A65B1C9B}"/>
                </c:ext>
              </c:extLst>
            </c:dLbl>
            <c:dLbl>
              <c:idx val="2"/>
              <c:layout>
                <c:manualLayout>
                  <c:x val="9.5978065611210233E-3"/>
                  <c:y val="-0.122795482673267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97-4A2A-A684-D035A65B1C9B}"/>
                </c:ext>
              </c:extLst>
            </c:dLbl>
            <c:dLbl>
              <c:idx val="3"/>
              <c:layout>
                <c:manualLayout>
                  <c:x val="1.38634983660637E-2"/>
                  <c:y val="-0.132619121287128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97-4A2A-A684-D035A65B1C9B}"/>
                </c:ext>
              </c:extLst>
            </c:dLbl>
            <c:dLbl>
              <c:idx val="4"/>
              <c:layout>
                <c:manualLayout>
                  <c:x val="2.1328459024713385E-3"/>
                  <c:y val="-8.35009282178218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97-4A2A-A684-D035A65B1C9B}"/>
                </c:ext>
              </c:extLst>
            </c:dLbl>
            <c:dLbl>
              <c:idx val="9"/>
              <c:layout>
                <c:manualLayout>
                  <c:x val="1.1730652463592362E-2"/>
                  <c:y val="-1.22795482673267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97-4A2A-A684-D035A65B1C9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Personnel</c:v>
                </c:pt>
                <c:pt idx="1">
                  <c:v>Finanaical Aid</c:v>
                </c:pt>
                <c:pt idx="2">
                  <c:v>Purchased Services</c:v>
                </c:pt>
                <c:pt idx="3">
                  <c:v>Utilities</c:v>
                </c:pt>
                <c:pt idx="4">
                  <c:v>Supplies</c:v>
                </c:pt>
                <c:pt idx="5">
                  <c:v>Travel</c:v>
                </c:pt>
                <c:pt idx="6">
                  <c:v>Equipment</c:v>
                </c:pt>
                <c:pt idx="7">
                  <c:v>Contractual Services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_("$"* #,##0.0_);_("$"* \(#,##0.0\);_("$"* "-"?_);_(@_)</c:formatCode>
                <c:ptCount val="9"/>
                <c:pt idx="0">
                  <c:v>348.9</c:v>
                </c:pt>
                <c:pt idx="1">
                  <c:v>16.3</c:v>
                </c:pt>
                <c:pt idx="2">
                  <c:v>15.9</c:v>
                </c:pt>
                <c:pt idx="3">
                  <c:v>14.4</c:v>
                </c:pt>
                <c:pt idx="4">
                  <c:v>11.8</c:v>
                </c:pt>
                <c:pt idx="5">
                  <c:v>5.0999999999999996</c:v>
                </c:pt>
                <c:pt idx="6">
                  <c:v>4.3</c:v>
                </c:pt>
                <c:pt idx="7">
                  <c:v>3.4</c:v>
                </c:pt>
                <c:pt idx="8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7-4A2A-A684-D035A65B1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78740687152171"/>
          <c:y val="0.53591079750544612"/>
          <c:w val="0.21321255951846971"/>
          <c:h val="0.46194410351402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459B-2315-45EC-8AEA-597E6DBF276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BBA3-48E0-45F1-A31A-3AA2B5AE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7E2F7-3F9A-411F-8011-AEBA601FC66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8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7E2F7-3F9A-411F-8011-AEBA601FC66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77D1-EA11-3140-8E19-FB20EA8A8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2C99E-327D-4744-9670-BC8E82F81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6645E-1EA2-0748-9E0E-D216F04B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C96F-FC16-F546-B7A4-C9ABCA6C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7F3D-D365-6045-B432-C83C2B32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3A91-D344-5342-8D27-1CAE794D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85BFF-55AA-B84A-ACC1-B4C60BB40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02A42-BEFE-3542-B160-940F85D3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E130-3224-D241-9AA2-F23D4D61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4590-B0AE-DF45-B5AA-5AE66481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9B1FA-0F0C-A14E-B0FE-815DD4D00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3D821-C08C-554A-A39B-30B47E6E1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CABF2-65DF-A548-AB57-BD59611A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1EE4-FD2A-894A-BBB2-20CCB36F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5384-59AA-4047-B106-A9B8E84A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FB15-6BB0-1347-A8F7-12919791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47D8A-D8ED-3C48-9039-3B3BFB4B4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84DB-BC39-9342-8EBC-8182DE07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F0CB-4846-6943-BC7B-7F3CF3A3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EF6C-E570-2E4C-80DB-AB849CF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A1D2-B22F-424F-8ACF-C11FE6E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C1326-E53D-6D4A-B090-EC714A24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BE5D-9968-C44E-A551-EF6B94BB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6AEB9-DDE7-304C-BBC5-47E445D8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4228-183F-4946-9BB1-EE8DC62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7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372-2E70-B743-A746-20075A16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6AE95-DD80-984B-8808-C267470A0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1343-2E15-D442-9A8A-4396EDB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85B76-3B4B-E54B-B9A7-BE8AC45D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CB77C-39D8-7B4A-94B0-038D47D4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79C9-94E3-694F-9848-60D19799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00DE-B38F-3D46-A96C-134EB9A34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6E7BB-E774-3D42-B1D7-F077F3646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03A95-4556-5746-A978-A05C6C22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1178E-AC43-5349-BC3C-415BC668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17D43-F71E-7141-B810-766AF7C9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5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DE88-49E6-5B42-9312-43C78723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4C68-27FE-AD44-86E8-2C7F252D7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FE380-571D-2241-AFDF-90919DAD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7DDD6-3D68-DD42-8E19-B8F91993A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C4E4C-E9E1-6047-8601-95BDF8AD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9276D-244A-8F48-A602-7CE5AEDA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CB45D-ECED-D843-BF4A-D71EC1BC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83220-4099-9547-BEB0-FC25CEEA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7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0BFE-4AEA-D043-ABED-E3E0230A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CF432-DCD7-FB4A-8012-BF922A4D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D5ED0-69D4-E54D-935D-2976F71A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3199F-2E3B-FE49-9A6C-0E4824DF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4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41D10-F33E-7146-B354-08D3DB9E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2D98B-0213-DA40-AA65-BB2D0E82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CC8EA-AB5E-724C-AE97-8F2ACFD9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68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423E-1C92-0046-BC21-4730062F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ADCC-D723-D647-BEB6-72DB0B99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787E8-AAE2-4A4E-B632-E129D50C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1640E-7A3D-554D-AAE3-1EF1E309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89108-FA2B-3848-8076-94248D04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4A5B-8FF8-3D4C-8E8B-256BC52D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1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3CBD-46B7-8F46-B766-22B77996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074B-F3DF-8947-AFCC-D53A3E1B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39BF1-CAF5-2541-9DC1-8B61E020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D928-78B6-A742-8689-A0777DE2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B688-3F32-5E4B-97C4-D156DD03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1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8493-8171-E545-9404-A0FCED27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C81BA-0161-5C4D-9007-7B7030311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946B6-8BEA-1848-905F-EE54DF4A5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3C3D9-ADD5-D646-9024-63DBB775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A7841-9827-DE42-BE17-49FA9681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391CB-BD5A-5043-BFE4-0E0CB0E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0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A9BC-E3A3-CE42-B122-EDA2240C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766C8-0267-2141-981F-8B65B8E8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D441-FFB2-AE4E-AEE3-F86398A5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5D1A-4EBF-C84F-BF67-C0B016A9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79C4-E500-1245-A8DB-B0F5896C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2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EFF89-F1EA-3041-B49A-ED991CCC4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4A82B-B282-FC41-87E0-1E0F8312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75D3A-63BB-6541-BF1F-4570B8EB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5CCF-A5DD-814F-8F01-215320D6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AB72-7ECA-3B4B-9DBE-5561FAA4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0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CD83-DE8C-B845-A7D0-C71D3DCD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31D01-D969-2B43-BE56-016FF8B8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2C13-EC7E-3941-BC14-F5E9F4C8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199C5-4CAC-9744-B831-84C10E2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56FC-5B1D-4B42-B919-2059AA09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F1A-3E54-E14C-851B-0328057E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E80B4-0F8B-1D4F-AEB5-1A4CCE803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ABEEC-E43C-C24D-87B0-87ACD28A0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839B3-DFD8-CF49-837E-6C19A0D2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72D2C-72BB-6C4A-9981-36255AC2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C496A-0E9E-BD4D-BFDB-75775765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1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4802-4B63-1545-A147-ECDEB3CB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EEB59-7B48-5C42-AC5A-7689D6BBF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D1A3-A4D3-034A-8ED8-F8D5686F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FE110-5B5B-5646-869E-AC046B444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F9E99-F0AE-5D4D-BE5C-D17CDF918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A2861-3A71-FB44-9D24-E48EDBC7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D8A81-B43F-3143-B12D-AE6B3333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7769D-AF32-4544-89DF-DA58415A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A9C7-677A-4840-8222-FCA0B5DB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9F233-41EA-AA40-8875-117B840C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13D5F-FB91-7448-B10E-9179C175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22404-8517-D34F-90F3-87B57D36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CB499-12D0-594A-8390-D1CFF4D6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67727-503B-2D47-8EA7-A62A557B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2B94-0D3E-0546-9D5D-635C87A8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3104-E4F7-074B-8DF4-0C9E2188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5BCE-335F-D14A-8148-41DAECC5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248C6-5E2B-5B42-BA0B-3A57AF8BF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09BBD-9B80-7047-8072-5C03A241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4DFB3-777E-4846-9EE3-1598614C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B172B-15A7-9647-AEA6-969C1752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5E42-B0E4-A643-9224-23DC0C7E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76828-3E36-984D-9374-BFE05AAB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1EA5B-C470-2744-A72A-1CD0FA85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BB752-8709-5C47-891F-6C2BE830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EC40C-8095-4F43-BFE7-2515E035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BA251-84F2-C84E-A435-EA5EDF7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33B1C-CEB6-D647-A860-8D6A2701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B7D6-DF3C-714A-A2EB-99D2F6E35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866E-CFBD-1745-A14B-49A81778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F211-2AC5-4041-940B-44F5C1A924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79C5-0281-F142-B499-5E7A24EE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899B-ACAD-C54C-94F6-2984E1CAF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D01E-C2F2-9744-A162-5497859F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9CAD3-4710-ED4B-BFE8-DCBE5C1E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01C72-E164-5F4F-8E07-8F526545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4071-F556-9443-BDAC-D25F781AD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FAA9A-09E2-0549-BD24-53693D1DA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5911-8B7A-454D-A6E2-0A1735113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5FFB-EF75-9842-A8B5-91E2830EC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1D3C-1C99-1D4A-871F-421D0FA3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0" y="4917440"/>
            <a:ext cx="3723777" cy="120370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b="1" i="1" dirty="0"/>
              <a:t>Ken Smith,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/>
              <a:t>AVC of Budgets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6FDC1-8D23-4D53-9F12-AA826F62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1" y="1903642"/>
            <a:ext cx="6425514" cy="18234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Myriad Pro" panose="020B0503030403020204" pitchFamily="34" charset="0"/>
              </a:rPr>
              <a:t>General Fund Operating </a:t>
            </a:r>
            <a:br>
              <a:rPr lang="en-US" b="1" dirty="0">
                <a:latin typeface="Myriad Pro" panose="020B0503030403020204" pitchFamily="34" charset="0"/>
              </a:rPr>
            </a:br>
            <a:r>
              <a:rPr lang="en-US" b="1" dirty="0">
                <a:latin typeface="Myriad Pro" panose="020B0503030403020204" pitchFamily="34" charset="0"/>
              </a:rPr>
              <a:t>Budget Update FY22</a:t>
            </a:r>
            <a:br>
              <a:rPr lang="en-US" b="1" dirty="0">
                <a:latin typeface="Myriad Pro" panose="020B0503030403020204" pitchFamily="34" charset="0"/>
              </a:rPr>
            </a:br>
            <a:endParaRPr lang="en-US" b="1" dirty="0">
              <a:latin typeface="Myriad Pro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31E27-A1DA-48E6-9AE7-986FCAFD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1/27/22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12F6-D516-45C4-B497-2FB1E709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55FFB-EF75-9842-A8B5-91E2830EC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6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930FC329-7D0F-4D7F-87C4-065A57FA6F8E}"/>
              </a:ext>
            </a:extLst>
          </p:cNvPr>
          <p:cNvSpPr txBox="1"/>
          <p:nvPr/>
        </p:nvSpPr>
        <p:spPr>
          <a:xfrm>
            <a:off x="1081087" y="436880"/>
            <a:ext cx="10029825" cy="96810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DA9B6D-EA7E-4D17-B92F-D248424BDE53}"/>
              </a:ext>
            </a:extLst>
          </p:cNvPr>
          <p:cNvSpPr txBox="1"/>
          <p:nvPr/>
        </p:nvSpPr>
        <p:spPr>
          <a:xfrm>
            <a:off x="1081086" y="1570448"/>
            <a:ext cx="10029825" cy="44645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Funds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Selective Comparative Financial Data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Funds Budget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930FC329-7D0F-4D7F-87C4-065A57FA6F8E}"/>
              </a:ext>
            </a:extLst>
          </p:cNvPr>
          <p:cNvSpPr txBox="1"/>
          <p:nvPr/>
        </p:nvSpPr>
        <p:spPr>
          <a:xfrm>
            <a:off x="1081087" y="33871"/>
            <a:ext cx="10029825" cy="96202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FUNDS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Year-End, June 30 2021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718843F-CF2E-4DA6-96A6-3640A170F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663" y="5186388"/>
            <a:ext cx="1733550" cy="809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funds are also used to operate the university but any unused cash can roll into next fiscal year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AF017-CB78-4178-88A7-14AC2143FA05}"/>
              </a:ext>
            </a:extLst>
          </p:cNvPr>
          <p:cNvGrpSpPr/>
          <p:nvPr/>
        </p:nvGrpSpPr>
        <p:grpSpPr>
          <a:xfrm>
            <a:off x="372020" y="1055666"/>
            <a:ext cx="4327497" cy="4853154"/>
            <a:chOff x="0" y="0"/>
            <a:chExt cx="3028950" cy="3124200"/>
          </a:xfrm>
          <a:solidFill>
            <a:schemeClr val="bg1"/>
          </a:solidFill>
        </p:grpSpPr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id="{98D7B9BB-891C-46F0-BF72-68F2F7907C09}"/>
                </a:ext>
              </a:extLst>
            </p:cNvPr>
            <p:cNvSpPr txBox="1"/>
            <p:nvPr/>
          </p:nvSpPr>
          <p:spPr>
            <a:xfrm>
              <a:off x="558731" y="376117"/>
              <a:ext cx="1884193" cy="245435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General Fund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$454.9M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Tuition, $167.3M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State Appropriations, $255.4M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Sales and Services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These funds are used to operate the university (hire personnel, educate students, provide utilities to buildings, protect the campus, etc.)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AD7F20-535B-44C6-ACD7-965DE5AC5EB1}"/>
                </a:ext>
              </a:extLst>
            </p:cNvPr>
            <p:cNvSpPr/>
            <p:nvPr/>
          </p:nvSpPr>
          <p:spPr>
            <a:xfrm>
              <a:off x="0" y="0"/>
              <a:ext cx="3028950" cy="31242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93F82C4-3F12-40FC-B749-24C6C572332F}"/>
              </a:ext>
            </a:extLst>
          </p:cNvPr>
          <p:cNvSpPr/>
          <p:nvPr/>
        </p:nvSpPr>
        <p:spPr>
          <a:xfrm>
            <a:off x="3778250" y="3019914"/>
            <a:ext cx="6905625" cy="30379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9BBB832-8ED5-44FE-AE21-9ED7D9A0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669" y="3227957"/>
            <a:ext cx="29083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 Trust Funds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$304.2M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E82A1E-DBC6-47F1-8BCC-E44167681816}"/>
              </a:ext>
            </a:extLst>
          </p:cNvPr>
          <p:cNvGrpSpPr/>
          <p:nvPr/>
        </p:nvGrpSpPr>
        <p:grpSpPr>
          <a:xfrm>
            <a:off x="4489692" y="4111729"/>
            <a:ext cx="1594216" cy="1331461"/>
            <a:chOff x="0" y="0"/>
            <a:chExt cx="1685925" cy="16383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CA592D-A299-4071-BB5F-4FCE5BD846FB}"/>
                </a:ext>
              </a:extLst>
            </p:cNvPr>
            <p:cNvSpPr/>
            <p:nvPr/>
          </p:nvSpPr>
          <p:spPr>
            <a:xfrm>
              <a:off x="0" y="0"/>
              <a:ext cx="1685925" cy="16383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8B75303D-F59A-407F-BCF5-282D638EB9BC}"/>
                </a:ext>
              </a:extLst>
            </p:cNvPr>
            <p:cNvSpPr txBox="1"/>
            <p:nvPr/>
          </p:nvSpPr>
          <p:spPr>
            <a:xfrm>
              <a:off x="151289" y="151294"/>
              <a:ext cx="1400175" cy="1476375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 Fees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Education &amp; Tech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Campus Security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Debt Servicing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 Activities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 Services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95CEDC-B0AF-4B06-BA8F-AF7E9B444804}"/>
              </a:ext>
            </a:extLst>
          </p:cNvPr>
          <p:cNvGrpSpPr/>
          <p:nvPr/>
        </p:nvGrpSpPr>
        <p:grpSpPr>
          <a:xfrm>
            <a:off x="6119269" y="4158843"/>
            <a:ext cx="1871565" cy="955399"/>
            <a:chOff x="9246999" y="4425928"/>
            <a:chExt cx="1843087" cy="10487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03523D-DF2A-496C-BBA9-D3004E3BD763}"/>
                </a:ext>
              </a:extLst>
            </p:cNvPr>
            <p:cNvSpPr/>
            <p:nvPr/>
          </p:nvSpPr>
          <p:spPr>
            <a:xfrm>
              <a:off x="9265167" y="4425928"/>
              <a:ext cx="1770380" cy="98107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 Box 27">
              <a:extLst>
                <a:ext uri="{FF2B5EF4-FFF2-40B4-BE49-F238E27FC236}">
                  <a16:creationId xmlns:a16="http://schemas.microsoft.com/office/drawing/2014/main" id="{128C71C4-E535-4EF9-848B-89968867C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6999" y="4558643"/>
              <a:ext cx="1843087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Auxiliaries</a:t>
              </a:r>
              <a:r>
                <a:rPr kumimoji="0" lang="en-US" altLang="en-US" sz="1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Dining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Housing &amp; Residence Life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Parking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28">
            <a:extLst>
              <a:ext uri="{FF2B5EF4-FFF2-40B4-BE49-F238E27FC236}">
                <a16:creationId xmlns:a16="http://schemas.microsoft.com/office/drawing/2014/main" id="{C581D626-CDC0-48CB-B8AD-F7A35BC2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902" y="3893987"/>
            <a:ext cx="2638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Unrestricted Endowment Funds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 &amp; Grants (Research)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9974AD-ADBC-449A-A4B8-3468487EDB62}"/>
              </a:ext>
            </a:extLst>
          </p:cNvPr>
          <p:cNvGrpSpPr/>
          <p:nvPr/>
        </p:nvGrpSpPr>
        <p:grpSpPr>
          <a:xfrm>
            <a:off x="4155647" y="1184065"/>
            <a:ext cx="3844338" cy="2085975"/>
            <a:chOff x="1783557" y="-522906"/>
            <a:chExt cx="5343525" cy="203835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EB7CFF-F68A-4459-84A0-BF84F9D7CB8D}"/>
                </a:ext>
              </a:extLst>
            </p:cNvPr>
            <p:cNvSpPr/>
            <p:nvPr/>
          </p:nvSpPr>
          <p:spPr>
            <a:xfrm>
              <a:off x="1783557" y="-522906"/>
              <a:ext cx="5343525" cy="203835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5">
              <a:extLst>
                <a:ext uri="{FF2B5EF4-FFF2-40B4-BE49-F238E27FC236}">
                  <a16:creationId xmlns:a16="http://schemas.microsoft.com/office/drawing/2014/main" id="{D5AEF4C5-5ABB-41C8-B92E-FE3356D27031}"/>
                </a:ext>
              </a:extLst>
            </p:cNvPr>
            <p:cNvSpPr txBox="1"/>
            <p:nvPr/>
          </p:nvSpPr>
          <p:spPr>
            <a:xfrm>
              <a:off x="2306972" y="-377310"/>
              <a:ext cx="3850481" cy="1707626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Capital Funds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$12.5M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State Appropriated Capital Funds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Self-Liquidating Funds (from ITF)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Carry-forward funds (from GF)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Gifts / Donors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7E598A-8665-49A9-BFEF-8AE8077C34E6}"/>
              </a:ext>
            </a:extLst>
          </p:cNvPr>
          <p:cNvGrpSpPr/>
          <p:nvPr/>
        </p:nvGrpSpPr>
        <p:grpSpPr>
          <a:xfrm>
            <a:off x="8293377" y="1213130"/>
            <a:ext cx="3276600" cy="1618615"/>
            <a:chOff x="0" y="0"/>
            <a:chExt cx="5343525" cy="203835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2A8716-D817-4826-ADD8-F0E4A35359AA}"/>
                </a:ext>
              </a:extLst>
            </p:cNvPr>
            <p:cNvSpPr/>
            <p:nvPr/>
          </p:nvSpPr>
          <p:spPr>
            <a:xfrm>
              <a:off x="0" y="0"/>
              <a:ext cx="5343525" cy="2038350"/>
            </a:xfrm>
            <a:prstGeom prst="ellipse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40C5B6E3-B76D-4B89-B1D2-6830FCD10C49}"/>
                </a:ext>
              </a:extLst>
            </p:cNvPr>
            <p:cNvSpPr txBox="1"/>
            <p:nvPr/>
          </p:nvSpPr>
          <p:spPr>
            <a:xfrm>
              <a:off x="881479" y="28940"/>
              <a:ext cx="3678668" cy="1839484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Endowment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$298.9M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Foundation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Athletic Foundation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University Endowment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ED6C3A-A961-4CBB-914F-88E5839AE6D7}"/>
              </a:ext>
            </a:extLst>
          </p:cNvPr>
          <p:cNvGrpSpPr/>
          <p:nvPr/>
        </p:nvGrpSpPr>
        <p:grpSpPr>
          <a:xfrm>
            <a:off x="8702726" y="4538866"/>
            <a:ext cx="1059180" cy="973455"/>
            <a:chOff x="0" y="0"/>
            <a:chExt cx="1566555" cy="191452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5A62E4-50E5-4F65-84E3-EEA0C00BA4C4}"/>
                </a:ext>
              </a:extLst>
            </p:cNvPr>
            <p:cNvSpPr/>
            <p:nvPr/>
          </p:nvSpPr>
          <p:spPr>
            <a:xfrm>
              <a:off x="0" y="0"/>
              <a:ext cx="1504950" cy="191452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62CC2CAE-DD97-41BD-A95C-EF8EAB0EB837}"/>
                </a:ext>
              </a:extLst>
            </p:cNvPr>
            <p:cNvSpPr txBox="1"/>
            <p:nvPr/>
          </p:nvSpPr>
          <p:spPr>
            <a:xfrm>
              <a:off x="0" y="126396"/>
              <a:ext cx="1566555" cy="1788129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Agency Funds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Athletics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2">
            <a:extLst>
              <a:ext uri="{FF2B5EF4-FFF2-40B4-BE49-F238E27FC236}">
                <a16:creationId xmlns:a16="http://schemas.microsoft.com/office/drawing/2014/main" id="{746DF65D-DC24-4582-BCE6-BE20969A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4AB66670-E394-4EF6-954D-2B10AAC6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746DF65D-DC24-4582-BCE6-BE20969A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4AB66670-E394-4EF6-954D-2B10AAC6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74894D-6665-4528-BE14-ECA54763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0" r="97652"/>
          <a:stretch/>
        </p:blipFill>
        <p:spPr>
          <a:xfrm>
            <a:off x="1280438" y="1001474"/>
            <a:ext cx="226145" cy="8425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1B5255-CB9E-440A-BAC6-46184DF9C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1" t="64480"/>
          <a:stretch/>
        </p:blipFill>
        <p:spPr>
          <a:xfrm>
            <a:off x="4101737" y="1031948"/>
            <a:ext cx="6962220" cy="842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2F491-81E2-4617-BC45-00433D4C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6" b="-818"/>
          <a:stretch/>
        </p:blipFill>
        <p:spPr>
          <a:xfrm>
            <a:off x="1280439" y="1796125"/>
            <a:ext cx="9650172" cy="4352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ABD06-E3DB-4458-9122-3408A4C2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5" b="53876"/>
          <a:stretch/>
        </p:blipFill>
        <p:spPr>
          <a:xfrm>
            <a:off x="1280439" y="492024"/>
            <a:ext cx="9631119" cy="77942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30FC329-7D0F-4D7F-87C4-065A57FA6F8E}"/>
              </a:ext>
            </a:extLst>
          </p:cNvPr>
          <p:cNvSpPr txBox="1"/>
          <p:nvPr/>
        </p:nvSpPr>
        <p:spPr>
          <a:xfrm>
            <a:off x="1081087" y="33872"/>
            <a:ext cx="10029825" cy="61056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Financial Information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766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746DF65D-DC24-4582-BCE6-BE20969A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ABD06-E3DB-4458-9122-3408A4C2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0"/>
          <a:stretch/>
        </p:blipFill>
        <p:spPr>
          <a:xfrm>
            <a:off x="1280439" y="661838"/>
            <a:ext cx="9631119" cy="842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E59A8-1531-42C2-A97E-7C399AB22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38" b="1"/>
          <a:stretch/>
        </p:blipFill>
        <p:spPr>
          <a:xfrm>
            <a:off x="1280440" y="1367244"/>
            <a:ext cx="9631119" cy="3978925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6D784917-30C4-4382-AC43-7668635A137C}"/>
              </a:ext>
            </a:extLst>
          </p:cNvPr>
          <p:cNvSpPr txBox="1"/>
          <p:nvPr/>
        </p:nvSpPr>
        <p:spPr>
          <a:xfrm>
            <a:off x="1081087" y="33872"/>
            <a:ext cx="10029825" cy="61056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Financial Information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026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930FC329-7D0F-4D7F-87C4-065A57FA6F8E}"/>
              </a:ext>
            </a:extLst>
          </p:cNvPr>
          <p:cNvSpPr txBox="1"/>
          <p:nvPr/>
        </p:nvSpPr>
        <p:spPr>
          <a:xfrm>
            <a:off x="1081087" y="33871"/>
            <a:ext cx="10029825" cy="1141786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Fund Expense Budget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($427.4MM)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D3584-329E-41CA-817A-463D06F58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729390"/>
              </p:ext>
            </p:extLst>
          </p:nvPr>
        </p:nvGraphicFramePr>
        <p:xfrm>
          <a:off x="141514" y="1175657"/>
          <a:ext cx="11754396" cy="495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86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930FC329-7D0F-4D7F-87C4-065A57FA6F8E}"/>
              </a:ext>
            </a:extLst>
          </p:cNvPr>
          <p:cNvSpPr txBox="1"/>
          <p:nvPr/>
        </p:nvSpPr>
        <p:spPr>
          <a:xfrm>
            <a:off x="1081087" y="436880"/>
            <a:ext cx="10029825" cy="96810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General Funds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DA9B6D-EA7E-4D17-B92F-D248424BDE53}"/>
              </a:ext>
            </a:extLst>
          </p:cNvPr>
          <p:cNvSpPr txBox="1"/>
          <p:nvPr/>
        </p:nvSpPr>
        <p:spPr>
          <a:xfrm>
            <a:off x="1081086" y="1570448"/>
            <a:ext cx="10029825" cy="44645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Continuation Budget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Budget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Priorities</a:t>
            </a:r>
          </a:p>
          <a:p>
            <a:pPr marL="68580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1D3C-1C99-1D4A-871F-421D0FA3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0" y="4917440"/>
            <a:ext cx="3723777" cy="1203701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b="1" i="1" dirty="0"/>
              <a:t>Ken Smith,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/>
              <a:t>AVC of Budgets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6FDC1-8D23-4D53-9F12-AA826F62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1" y="1903642"/>
            <a:ext cx="6425514" cy="18234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Myriad Pro" panose="020B0503030403020204" pitchFamily="34" charset="0"/>
              </a:rPr>
              <a:t>General Fund Operating </a:t>
            </a:r>
            <a:br>
              <a:rPr lang="en-US" b="1" dirty="0">
                <a:latin typeface="Myriad Pro" panose="020B0503030403020204" pitchFamily="34" charset="0"/>
              </a:rPr>
            </a:br>
            <a:r>
              <a:rPr lang="en-US" b="1" dirty="0">
                <a:latin typeface="Myriad Pro" panose="020B0503030403020204" pitchFamily="34" charset="0"/>
              </a:rPr>
              <a:t>Budget Update FY22</a:t>
            </a:r>
            <a:br>
              <a:rPr lang="en-US" b="1" dirty="0">
                <a:latin typeface="Myriad Pro" panose="020B0503030403020204" pitchFamily="34" charset="0"/>
              </a:rPr>
            </a:br>
            <a:endParaRPr lang="en-US" b="1" dirty="0">
              <a:latin typeface="Myriad Pro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31E27-A1DA-48E6-9AE7-986FCAFD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1/27/22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12F6-D516-45C4-B497-2FB1E709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55FFB-EF75-9842-A8B5-91E2830EC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3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C Standard Template" id="{C6B3B572-1C89-E44F-A9A8-993C488B9378}" vid="{B40F1BA4-EEE0-5347-9576-51BA5A16ED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225</Words>
  <Application>Microsoft Office PowerPoint</Application>
  <PresentationFormat>Widescreen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Office Theme</vt:lpstr>
      <vt:lpstr>1_Office Theme</vt:lpstr>
      <vt:lpstr>General Fund Operating  Budget Update FY22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Fund Operating  Budget Update FY22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 Wyse</cp:lastModifiedBy>
  <cp:revision>122</cp:revision>
  <cp:lastPrinted>2022-01-24T16:15:10Z</cp:lastPrinted>
  <dcterms:created xsi:type="dcterms:W3CDTF">2021-06-07T21:18:11Z</dcterms:created>
  <dcterms:modified xsi:type="dcterms:W3CDTF">2022-01-26T21:35:08Z</dcterms:modified>
</cp:coreProperties>
</file>