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296" r:id="rId3"/>
    <p:sldId id="334" r:id="rId4"/>
    <p:sldId id="318" r:id="rId5"/>
    <p:sldId id="317" r:id="rId6"/>
    <p:sldId id="305" r:id="rId7"/>
    <p:sldId id="320" r:id="rId8"/>
    <p:sldId id="322" r:id="rId9"/>
    <p:sldId id="319" r:id="rId10"/>
    <p:sldId id="274" r:id="rId11"/>
    <p:sldId id="324" r:id="rId12"/>
    <p:sldId id="323" r:id="rId13"/>
    <p:sldId id="331" r:id="rId14"/>
    <p:sldId id="332" r:id="rId15"/>
    <p:sldId id="333" r:id="rId16"/>
    <p:sldId id="314" r:id="rId17"/>
    <p:sldId id="327" r:id="rId18"/>
    <p:sldId id="330" r:id="rId19"/>
    <p:sldId id="31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2" autoAdjust="0"/>
    <p:restoredTop sz="75233" autoAdjust="0"/>
  </p:normalViewPr>
  <p:slideViewPr>
    <p:cSldViewPr snapToGrid="0">
      <p:cViewPr varScale="1">
        <p:scale>
          <a:sx n="86" d="100"/>
          <a:sy n="86" d="100"/>
        </p:scale>
        <p:origin x="15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CC7175-9C3E-454A-B5B5-9B6B3D49A5F5}" type="datetimeFigureOut">
              <a:rPr lang="en-US" smtClean="0"/>
              <a:t>9/25/2019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972466E-0EF1-4D1F-A835-5ACA3F2310B8}" type="slidenum">
              <a:rPr lang="en-US" smtClean="0"/>
              <a:t>‹#›</a:t>
            </a:fld>
            <a:endParaRPr lang="en-US" dirty="0"/>
          </a:p>
        </p:txBody>
      </p:sp>
    </p:spTree>
    <p:extLst>
      <p:ext uri="{BB962C8B-B14F-4D97-AF65-F5344CB8AC3E}">
        <p14:creationId xmlns:p14="http://schemas.microsoft.com/office/powerpoint/2010/main" val="32619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9D030C-9D1E-45D0-B99B-D2850FFEE144}" type="datetimeFigureOut">
              <a:rPr lang="en-US" smtClean="0"/>
              <a:t>9/25/2019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4AF7F6-8D94-4F3C-BD4F-46F626525E1C}" type="slidenum">
              <a:rPr lang="en-US" smtClean="0"/>
              <a:t>‹#›</a:t>
            </a:fld>
            <a:endParaRPr lang="en-US" dirty="0"/>
          </a:p>
        </p:txBody>
      </p:sp>
    </p:spTree>
    <p:extLst>
      <p:ext uri="{BB962C8B-B14F-4D97-AF65-F5344CB8AC3E}">
        <p14:creationId xmlns:p14="http://schemas.microsoft.com/office/powerpoint/2010/main" val="185075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44924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23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 already exists, need to turn on for required for grades F/U. </a:t>
            </a:r>
            <a:r>
              <a:rPr lang="en-US" baseline="0" dirty="0"/>
              <a:t>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11</a:t>
            </a:fld>
            <a:endParaRPr lang="en-US" dirty="0"/>
          </a:p>
        </p:txBody>
      </p:sp>
    </p:spTree>
    <p:extLst>
      <p:ext uri="{BB962C8B-B14F-4D97-AF65-F5344CB8AC3E}">
        <p14:creationId xmlns:p14="http://schemas.microsoft.com/office/powerpoint/2010/main" val="409763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 already exists, need to turn on for required for grades F/U. </a:t>
            </a:r>
            <a:r>
              <a:rPr lang="en-US" baseline="0" dirty="0"/>
              <a:t>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12</a:t>
            </a:fld>
            <a:endParaRPr lang="en-US" dirty="0"/>
          </a:p>
        </p:txBody>
      </p:sp>
    </p:spTree>
    <p:extLst>
      <p:ext uri="{BB962C8B-B14F-4D97-AF65-F5344CB8AC3E}">
        <p14:creationId xmlns:p14="http://schemas.microsoft.com/office/powerpoint/2010/main" val="36751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 already exists, need to turn on for required for grades F/U. </a:t>
            </a:r>
            <a:r>
              <a:rPr lang="en-US" baseline="0" dirty="0"/>
              <a:t>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13</a:t>
            </a:fld>
            <a:endParaRPr lang="en-US" dirty="0"/>
          </a:p>
        </p:txBody>
      </p:sp>
    </p:spTree>
    <p:extLst>
      <p:ext uri="{BB962C8B-B14F-4D97-AF65-F5344CB8AC3E}">
        <p14:creationId xmlns:p14="http://schemas.microsoft.com/office/powerpoint/2010/main" val="124134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 already exists, need to turn on for required for grades F/U. </a:t>
            </a:r>
            <a:r>
              <a:rPr lang="en-US" baseline="0" dirty="0"/>
              <a:t>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14</a:t>
            </a:fld>
            <a:endParaRPr lang="en-US" dirty="0"/>
          </a:p>
        </p:txBody>
      </p:sp>
    </p:spTree>
    <p:extLst>
      <p:ext uri="{BB962C8B-B14F-4D97-AF65-F5344CB8AC3E}">
        <p14:creationId xmlns:p14="http://schemas.microsoft.com/office/powerpoint/2010/main" val="242194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 already exists, need to turn on for required for grades F/U. </a:t>
            </a:r>
            <a:r>
              <a:rPr lang="en-US" baseline="0" dirty="0"/>
              <a:t>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15</a:t>
            </a:fld>
            <a:endParaRPr lang="en-US" dirty="0"/>
          </a:p>
        </p:txBody>
      </p:sp>
    </p:spTree>
    <p:extLst>
      <p:ext uri="{BB962C8B-B14F-4D97-AF65-F5344CB8AC3E}">
        <p14:creationId xmlns:p14="http://schemas.microsoft.com/office/powerpoint/2010/main" val="92387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a:t>
            </a:r>
            <a:r>
              <a:rPr lang="en-US" baseline="0" dirty="0"/>
              <a:t> does not currently exist in production, but will be available when launch last date of attendance.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16</a:t>
            </a:fld>
            <a:endParaRPr lang="en-US" dirty="0"/>
          </a:p>
        </p:txBody>
      </p:sp>
    </p:spTree>
    <p:extLst>
      <p:ext uri="{BB962C8B-B14F-4D97-AF65-F5344CB8AC3E}">
        <p14:creationId xmlns:p14="http://schemas.microsoft.com/office/powerpoint/2010/main" val="203076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a:t>
            </a:r>
            <a:r>
              <a:rPr lang="en-US" baseline="0" dirty="0"/>
              <a:t> does not currently exist in production, but will be available when launch last date of attendance.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17</a:t>
            </a:fld>
            <a:endParaRPr lang="en-US" dirty="0"/>
          </a:p>
        </p:txBody>
      </p:sp>
    </p:spTree>
    <p:extLst>
      <p:ext uri="{BB962C8B-B14F-4D97-AF65-F5344CB8AC3E}">
        <p14:creationId xmlns:p14="http://schemas.microsoft.com/office/powerpoint/2010/main" val="119093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Functionality</a:t>
            </a:r>
            <a:r>
              <a:rPr lang="en-US" baseline="0" dirty="0"/>
              <a:t> does not currently exist in production, but will be available when launch last date of attendance. Sample screen shot.</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18</a:t>
            </a:fld>
            <a:endParaRPr lang="en-US" dirty="0"/>
          </a:p>
        </p:txBody>
      </p:sp>
    </p:spTree>
    <p:extLst>
      <p:ext uri="{BB962C8B-B14F-4D97-AF65-F5344CB8AC3E}">
        <p14:creationId xmlns:p14="http://schemas.microsoft.com/office/powerpoint/2010/main" val="320812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4AF7F6-8D94-4F3C-BD4F-46F626525E1C}" type="slidenum">
              <a:rPr lang="en-US" smtClean="0"/>
              <a:t>19</a:t>
            </a:fld>
            <a:endParaRPr lang="en-US" dirty="0"/>
          </a:p>
        </p:txBody>
      </p:sp>
    </p:spTree>
    <p:extLst>
      <p:ext uri="{BB962C8B-B14F-4D97-AF65-F5344CB8AC3E}">
        <p14:creationId xmlns:p14="http://schemas.microsoft.com/office/powerpoint/2010/main" val="295792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staff, and teaching assistants listed as an instructor and entering grades</a:t>
            </a:r>
          </a:p>
        </p:txBody>
      </p:sp>
      <p:sp>
        <p:nvSpPr>
          <p:cNvPr id="4" name="Slide Number Placeholder 3"/>
          <p:cNvSpPr>
            <a:spLocks noGrp="1"/>
          </p:cNvSpPr>
          <p:nvPr>
            <p:ph type="sldNum" sz="quarter" idx="10"/>
          </p:nvPr>
        </p:nvSpPr>
        <p:spPr/>
        <p:txBody>
          <a:bodyPr/>
          <a:lstStyle/>
          <a:p>
            <a:fld id="{C54AF7F6-8D94-4F3C-BD4F-46F626525E1C}" type="slidenum">
              <a:rPr lang="en-US" smtClean="0"/>
              <a:t>2</a:t>
            </a:fld>
            <a:endParaRPr lang="en-US" dirty="0"/>
          </a:p>
        </p:txBody>
      </p:sp>
    </p:spTree>
    <p:extLst>
      <p:ext uri="{BB962C8B-B14F-4D97-AF65-F5344CB8AC3E}">
        <p14:creationId xmlns:p14="http://schemas.microsoft.com/office/powerpoint/2010/main" val="379800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financial repercussions of not complying with § 34 CRF 668.21</a:t>
            </a:r>
          </a:p>
          <a:p>
            <a:endParaRPr lang="en-US" dirty="0"/>
          </a:p>
          <a:p>
            <a:r>
              <a:rPr lang="en-US" dirty="0"/>
              <a:t>University of Tennessee: </a:t>
            </a:r>
            <a:r>
              <a:rPr lang="en-US" b="1" dirty="0"/>
              <a:t>$2M finding</a:t>
            </a:r>
            <a:endParaRPr lang="en-US" dirty="0"/>
          </a:p>
          <a:p>
            <a:r>
              <a:rPr lang="en-US" dirty="0"/>
              <a:t>George Stone Area Vocational Technical Center: </a:t>
            </a:r>
            <a:r>
              <a:rPr lang="en-US" b="1" dirty="0"/>
              <a:t>$500K finding</a:t>
            </a:r>
            <a:endParaRPr lang="en-US" dirty="0"/>
          </a:p>
          <a:p>
            <a:r>
              <a:rPr lang="en-US" dirty="0"/>
              <a:t>Hillsborough Community College (HCC): </a:t>
            </a:r>
            <a:r>
              <a:rPr lang="en-US" b="1" dirty="0"/>
              <a:t>$90K finding</a:t>
            </a:r>
            <a:endParaRPr lang="en-US" dirty="0"/>
          </a:p>
          <a:p>
            <a:r>
              <a:rPr lang="en-US" dirty="0"/>
              <a:t>Southern University at New Orleans: </a:t>
            </a:r>
            <a:r>
              <a:rPr lang="en-US" b="1" dirty="0"/>
              <a:t>$37K finding</a:t>
            </a:r>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3</a:t>
            </a:fld>
            <a:endParaRPr lang="en-US" dirty="0"/>
          </a:p>
        </p:txBody>
      </p:sp>
    </p:spTree>
    <p:extLst>
      <p:ext uri="{BB962C8B-B14F-4D97-AF65-F5344CB8AC3E}">
        <p14:creationId xmlns:p14="http://schemas.microsoft.com/office/powerpoint/2010/main" val="79006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4AF7F6-8D94-4F3C-BD4F-46F626525E1C}" type="slidenum">
              <a:rPr lang="en-US" smtClean="0"/>
              <a:t>4</a:t>
            </a:fld>
            <a:endParaRPr lang="en-US" dirty="0"/>
          </a:p>
        </p:txBody>
      </p:sp>
    </p:spTree>
    <p:extLst>
      <p:ext uri="{BB962C8B-B14F-4D97-AF65-F5344CB8AC3E}">
        <p14:creationId xmlns:p14="http://schemas.microsoft.com/office/powerpoint/2010/main" val="242993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guidelines for undergrad and grad.</a:t>
            </a:r>
          </a:p>
        </p:txBody>
      </p:sp>
      <p:sp>
        <p:nvSpPr>
          <p:cNvPr id="4" name="Slide Number Placeholder 3"/>
          <p:cNvSpPr>
            <a:spLocks noGrp="1"/>
          </p:cNvSpPr>
          <p:nvPr>
            <p:ph type="sldNum" sz="quarter" idx="10"/>
          </p:nvPr>
        </p:nvSpPr>
        <p:spPr/>
        <p:txBody>
          <a:bodyPr/>
          <a:lstStyle/>
          <a:p>
            <a:fld id="{C54AF7F6-8D94-4F3C-BD4F-46F626525E1C}" type="slidenum">
              <a:rPr lang="en-US" smtClean="0"/>
              <a:t>5</a:t>
            </a:fld>
            <a:endParaRPr lang="en-US" dirty="0"/>
          </a:p>
        </p:txBody>
      </p:sp>
    </p:spTree>
    <p:extLst>
      <p:ext uri="{BB962C8B-B14F-4D97-AF65-F5344CB8AC3E}">
        <p14:creationId xmlns:p14="http://schemas.microsoft.com/office/powerpoint/2010/main" val="99501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6</a:t>
            </a:fld>
            <a:endParaRPr lang="en-US" dirty="0"/>
          </a:p>
        </p:txBody>
      </p:sp>
    </p:spTree>
    <p:extLst>
      <p:ext uri="{BB962C8B-B14F-4D97-AF65-F5344CB8AC3E}">
        <p14:creationId xmlns:p14="http://schemas.microsoft.com/office/powerpoint/2010/main" val="198526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4AF7F6-8D94-4F3C-BD4F-46F626525E1C}" type="slidenum">
              <a:rPr lang="en-US" smtClean="0"/>
              <a:t>7</a:t>
            </a:fld>
            <a:endParaRPr lang="en-US" dirty="0"/>
          </a:p>
        </p:txBody>
      </p:sp>
    </p:spTree>
    <p:extLst>
      <p:ext uri="{BB962C8B-B14F-4D97-AF65-F5344CB8AC3E}">
        <p14:creationId xmlns:p14="http://schemas.microsoft.com/office/powerpoint/2010/main" val="72217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AF7F6-8D94-4F3C-BD4F-46F626525E1C}" type="slidenum">
              <a:rPr lang="en-US" smtClean="0"/>
              <a:t>8</a:t>
            </a:fld>
            <a:endParaRPr lang="en-US" dirty="0"/>
          </a:p>
        </p:txBody>
      </p:sp>
    </p:spTree>
    <p:extLst>
      <p:ext uri="{BB962C8B-B14F-4D97-AF65-F5344CB8AC3E}">
        <p14:creationId xmlns:p14="http://schemas.microsoft.com/office/powerpoint/2010/main" val="318295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AF7F6-8D94-4F3C-BD4F-46F626525E1C}" type="slidenum">
              <a:rPr lang="en-US" smtClean="0"/>
              <a:t>9</a:t>
            </a:fld>
            <a:endParaRPr lang="en-US" dirty="0"/>
          </a:p>
        </p:txBody>
      </p:sp>
    </p:spTree>
    <p:extLst>
      <p:ext uri="{BB962C8B-B14F-4D97-AF65-F5344CB8AC3E}">
        <p14:creationId xmlns:p14="http://schemas.microsoft.com/office/powerpoint/2010/main" val="34373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EC942461-CD9D-4704-9632-F82706DAA411}" type="slidenum">
              <a:rPr lang="en-US" smtClean="0"/>
              <a:pPr>
                <a:defRPr/>
              </a:pPr>
              <a:t>‹#›</a:t>
            </a:fld>
            <a:endParaRPr lang="en-US" dirty="0"/>
          </a:p>
        </p:txBody>
      </p:sp>
    </p:spTree>
    <p:extLst>
      <p:ext uri="{BB962C8B-B14F-4D97-AF65-F5344CB8AC3E}">
        <p14:creationId xmlns:p14="http://schemas.microsoft.com/office/powerpoint/2010/main" val="8020850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8B6622-D7C5-4C21-B321-2F2390F5EEA4}" type="slidenum">
              <a:rPr lang="en-US" smtClean="0"/>
              <a:pPr>
                <a:defRPr/>
              </a:pPr>
              <a:t>‹#›</a:t>
            </a:fld>
            <a:endParaRPr lang="en-US" dirty="0"/>
          </a:p>
        </p:txBody>
      </p:sp>
    </p:spTree>
    <p:extLst>
      <p:ext uri="{BB962C8B-B14F-4D97-AF65-F5344CB8AC3E}">
        <p14:creationId xmlns:p14="http://schemas.microsoft.com/office/powerpoint/2010/main" val="378676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endParaRPr lang="en-US" dirty="0"/>
          </a:p>
        </p:txBody>
      </p:sp>
      <p:sp>
        <p:nvSpPr>
          <p:cNvPr id="5" name="Footer Placeholder 4"/>
          <p:cNvSpPr>
            <a:spLocks noGrp="1"/>
          </p:cNvSpPr>
          <p:nvPr>
            <p:ph type="ftr" sz="quarter" idx="11"/>
          </p:nvPr>
        </p:nvSpPr>
        <p:spPr>
          <a:xfrm>
            <a:off x="609602" y="6248208"/>
            <a:ext cx="7431311" cy="365125"/>
          </a:xfrm>
        </p:spPr>
        <p:txBody>
          <a:bodyPr/>
          <a:lstStyle/>
          <a:p>
            <a:pPr>
              <a:defRPr/>
            </a:pPr>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0D734C1F-0D7C-4D14-BA56-9A7F47DD3A5E}" type="slidenum">
              <a:rPr lang="en-US" smtClean="0"/>
              <a:pPr>
                <a:defRPr/>
              </a:pPr>
              <a:t>‹#›</a:t>
            </a:fld>
            <a:endParaRPr lang="en-US" dirty="0"/>
          </a:p>
        </p:txBody>
      </p:sp>
    </p:spTree>
    <p:extLst>
      <p:ext uri="{BB962C8B-B14F-4D97-AF65-F5344CB8AC3E}">
        <p14:creationId xmlns:p14="http://schemas.microsoft.com/office/powerpoint/2010/main" val="16496783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98FDE41-A36F-43ED-872D-3C9F2B62A090}" type="slidenum">
              <a:rPr lang="en-US" smtClean="0"/>
              <a:pPr>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3745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defRPr/>
            </a:pPr>
            <a:fld id="{EF0BD8C3-A903-40E2-B75C-637E406110DF}"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7453719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pPr>
              <a:defRPr/>
            </a:pPr>
            <a:fld id="{90C097BF-11A8-46AA-86A8-B92213195AB4}"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extLst>
      <p:ext uri="{BB962C8B-B14F-4D97-AF65-F5344CB8AC3E}">
        <p14:creationId xmlns:p14="http://schemas.microsoft.com/office/powerpoint/2010/main" val="330905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pPr>
              <a:defRPr/>
            </a:pPr>
            <a:fld id="{269003F6-808B-4703-B8EF-7DF884ACEC1E}"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33729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1E6DE84F-1FA2-489E-BA65-FB5FCBFBA95C}" type="slidenum">
              <a:rPr lang="en-US" smtClean="0"/>
              <a:pPr>
                <a:defRPr/>
              </a:pPr>
              <a:t>‹#›</a:t>
            </a:fld>
            <a:endParaRPr lang="en-US" dirty="0"/>
          </a:p>
        </p:txBody>
      </p:sp>
    </p:spTree>
    <p:extLst>
      <p:ext uri="{BB962C8B-B14F-4D97-AF65-F5344CB8AC3E}">
        <p14:creationId xmlns:p14="http://schemas.microsoft.com/office/powerpoint/2010/main" val="247176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4B429197-6407-4F8C-922C-AB687BAE5DD5}" type="slidenum">
              <a:rPr lang="en-US" smtClean="0"/>
              <a:pPr>
                <a:defRPr/>
              </a:pPr>
              <a:t>‹#›</a:t>
            </a:fld>
            <a:endParaRPr lang="en-US" dirty="0"/>
          </a:p>
        </p:txBody>
      </p:sp>
    </p:spTree>
    <p:extLst>
      <p:ext uri="{BB962C8B-B14F-4D97-AF65-F5344CB8AC3E}">
        <p14:creationId xmlns:p14="http://schemas.microsoft.com/office/powerpoint/2010/main" val="274791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DD557F62-A051-4702-842C-13B8FC5CD61E}" type="slidenum">
              <a:rPr lang="en-US" smtClean="0"/>
              <a:pPr>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347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pPr>
              <a:defRPr/>
            </a:pPr>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defRPr/>
            </a:pPr>
            <a:fld id="{CA259314-4033-492D-B477-3E035763901A}" type="slidenum">
              <a:rPr lang="en-US" smtClean="0"/>
              <a:pPr>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a:defRPr/>
            </a:pPr>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3414305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25E4CB3-8358-4642-81F8-6F5C3FBDDFB8}" type="slidenum">
              <a:rPr lang="en-US" smtClean="0"/>
              <a:pPr>
                <a:defRPr/>
              </a:pPr>
              <a:t>‹#›</a:t>
            </a:fld>
            <a:endParaRPr lang="en-US" dirty="0"/>
          </a:p>
        </p:txBody>
      </p:sp>
    </p:spTree>
    <p:extLst>
      <p:ext uri="{BB962C8B-B14F-4D97-AF65-F5344CB8AC3E}">
        <p14:creationId xmlns:p14="http://schemas.microsoft.com/office/powerpoint/2010/main" val="1211998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registrar.uncc.edu/gradingholds/last-date-attendance-faqs" TargetMode="External"/><Relationship Id="rId5" Type="http://schemas.openxmlformats.org/officeDocument/2006/relationships/image" Target="../media/image4.png"/><Relationship Id="rId4" Type="http://schemas.openxmlformats.org/officeDocument/2006/relationships/hyperlink" Target="https://registrar.uncc.edu/gradingholds/last-date-attendanc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371600"/>
            <a:ext cx="6248400" cy="1981200"/>
          </a:xfrm>
        </p:spPr>
        <p:txBody>
          <a:bodyPr>
            <a:normAutofit/>
          </a:bodyPr>
          <a:lstStyle/>
          <a:p>
            <a:pPr algn="ctr"/>
            <a:r>
              <a:rPr lang="en-US" dirty="0"/>
              <a:t>Last </a:t>
            </a:r>
            <a:r>
              <a:rPr lang="en-US" dirty="0" err="1"/>
              <a:t>DaTE</a:t>
            </a:r>
            <a:r>
              <a:rPr lang="en-US" dirty="0"/>
              <a:t> of Attendance</a:t>
            </a:r>
          </a:p>
        </p:txBody>
      </p:sp>
      <p:sp>
        <p:nvSpPr>
          <p:cNvPr id="3" name="Subtitle 2"/>
          <p:cNvSpPr>
            <a:spLocks noGrp="1"/>
          </p:cNvSpPr>
          <p:nvPr>
            <p:ph type="subTitle" idx="1"/>
          </p:nvPr>
        </p:nvSpPr>
        <p:spPr>
          <a:xfrm>
            <a:off x="4495800" y="6050037"/>
            <a:ext cx="6096000" cy="685800"/>
          </a:xfrm>
        </p:spPr>
        <p:txBody>
          <a:bodyPr>
            <a:normAutofit/>
          </a:bodyPr>
          <a:lstStyle/>
          <a:p>
            <a:r>
              <a:rPr lang="en-US" dirty="0"/>
              <a:t>September 26, 2019</a:t>
            </a:r>
          </a:p>
        </p:txBody>
      </p:sp>
    </p:spTree>
    <p:extLst>
      <p:ext uri="{BB962C8B-B14F-4D97-AF65-F5344CB8AC3E}">
        <p14:creationId xmlns:p14="http://schemas.microsoft.com/office/powerpoint/2010/main" val="11674582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What will this look like?</a:t>
            </a:r>
          </a:p>
        </p:txBody>
      </p:sp>
      <p:sp>
        <p:nvSpPr>
          <p:cNvPr id="4" name="Title 3"/>
          <p:cNvSpPr>
            <a:spLocks noGrp="1"/>
          </p:cNvSpPr>
          <p:nvPr>
            <p:ph type="title"/>
          </p:nvPr>
        </p:nvSpPr>
        <p:spPr/>
        <p:txBody>
          <a:bodyPr>
            <a:normAutofit/>
          </a:bodyPr>
          <a:lstStyle/>
          <a:p>
            <a:r>
              <a:rPr lang="en-US" i="1" dirty="0"/>
              <a:t>Appendix</a:t>
            </a:r>
            <a:endParaRPr lang="en-US" dirty="0"/>
          </a:p>
        </p:txBody>
      </p:sp>
      <p:sp>
        <p:nvSpPr>
          <p:cNvPr id="8" name="Slide Number Placeholder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0BD8C3-A903-40E2-B75C-637E406110DF}"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2683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Banner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11</a:t>
            </a:fld>
            <a:endParaRPr lang="en-US" dirty="0"/>
          </a:p>
        </p:txBody>
      </p:sp>
      <p:pic>
        <p:nvPicPr>
          <p:cNvPr id="5" name="Content Placeholder 4"/>
          <p:cNvPicPr>
            <a:picLocks noGrp="1" noChangeAspect="1"/>
          </p:cNvPicPr>
          <p:nvPr>
            <p:ph sz="quarter" idx="1"/>
          </p:nvPr>
        </p:nvPicPr>
        <p:blipFill rotWithShape="1">
          <a:blip r:embed="rId3"/>
          <a:srcRect t="3112"/>
          <a:stretch/>
        </p:blipFill>
        <p:spPr>
          <a:xfrm>
            <a:off x="1575815" y="1516698"/>
            <a:ext cx="9040370" cy="5341302"/>
          </a:xfrm>
          <a:prstGeom prst="rect">
            <a:avLst/>
          </a:prstGeom>
          <a:ln>
            <a:noFill/>
          </a:ln>
        </p:spPr>
      </p:pic>
    </p:spTree>
    <p:extLst>
      <p:ext uri="{BB962C8B-B14F-4D97-AF65-F5344CB8AC3E}">
        <p14:creationId xmlns:p14="http://schemas.microsoft.com/office/powerpoint/2010/main" val="90565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Banner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12</a:t>
            </a:fld>
            <a:endParaRPr lang="en-US" dirty="0"/>
          </a:p>
        </p:txBody>
      </p:sp>
      <p:pic>
        <p:nvPicPr>
          <p:cNvPr id="11" name="Picture 10">
            <a:extLst>
              <a:ext uri="{FF2B5EF4-FFF2-40B4-BE49-F238E27FC236}">
                <a16:creationId xmlns:a16="http://schemas.microsoft.com/office/drawing/2014/main" id="{1F883ADD-0594-4FB8-8D06-FC566425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591" y="1516698"/>
            <a:ext cx="9872359" cy="5200650"/>
          </a:xfrm>
          <a:prstGeom prst="rect">
            <a:avLst/>
          </a:prstGeom>
        </p:spPr>
      </p:pic>
    </p:spTree>
    <p:extLst>
      <p:ext uri="{BB962C8B-B14F-4D97-AF65-F5344CB8AC3E}">
        <p14:creationId xmlns:p14="http://schemas.microsoft.com/office/powerpoint/2010/main" val="273431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Banner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13</a:t>
            </a:fld>
            <a:endParaRPr lang="en-US" dirty="0"/>
          </a:p>
        </p:txBody>
      </p:sp>
      <p:pic>
        <p:nvPicPr>
          <p:cNvPr id="6" name="Picture 5">
            <a:extLst>
              <a:ext uri="{FF2B5EF4-FFF2-40B4-BE49-F238E27FC236}">
                <a16:creationId xmlns:a16="http://schemas.microsoft.com/office/drawing/2014/main" id="{8552008E-4D14-4FB1-9011-583664362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71" y="1516698"/>
            <a:ext cx="11632457" cy="5341302"/>
          </a:xfrm>
          <a:prstGeom prst="rect">
            <a:avLst/>
          </a:prstGeom>
        </p:spPr>
      </p:pic>
    </p:spTree>
    <p:extLst>
      <p:ext uri="{BB962C8B-B14F-4D97-AF65-F5344CB8AC3E}">
        <p14:creationId xmlns:p14="http://schemas.microsoft.com/office/powerpoint/2010/main" val="139610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Banner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14</a:t>
            </a:fld>
            <a:endParaRPr lang="en-US" dirty="0"/>
          </a:p>
        </p:txBody>
      </p:sp>
      <p:pic>
        <p:nvPicPr>
          <p:cNvPr id="8" name="Picture 7">
            <a:extLst>
              <a:ext uri="{FF2B5EF4-FFF2-40B4-BE49-F238E27FC236}">
                <a16:creationId xmlns:a16="http://schemas.microsoft.com/office/drawing/2014/main" id="{0E4FA35F-02DC-4914-B302-1FAD8F45D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524000"/>
            <a:ext cx="11906250" cy="5334000"/>
          </a:xfrm>
          <a:prstGeom prst="rect">
            <a:avLst/>
          </a:prstGeom>
        </p:spPr>
      </p:pic>
    </p:spTree>
    <p:extLst>
      <p:ext uri="{BB962C8B-B14F-4D97-AF65-F5344CB8AC3E}">
        <p14:creationId xmlns:p14="http://schemas.microsoft.com/office/powerpoint/2010/main" val="213067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Banner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15</a:t>
            </a:fld>
            <a:endParaRPr lang="en-US" dirty="0"/>
          </a:p>
        </p:txBody>
      </p:sp>
      <p:pic>
        <p:nvPicPr>
          <p:cNvPr id="4" name="Picture 3">
            <a:extLst>
              <a:ext uri="{FF2B5EF4-FFF2-40B4-BE49-F238E27FC236}">
                <a16:creationId xmlns:a16="http://schemas.microsoft.com/office/drawing/2014/main" id="{A5D0194B-60A4-448A-8123-09BED3DAE609}"/>
              </a:ext>
            </a:extLst>
          </p:cNvPr>
          <p:cNvPicPr>
            <a:picLocks noChangeAspect="1"/>
          </p:cNvPicPr>
          <p:nvPr/>
        </p:nvPicPr>
        <p:blipFill>
          <a:blip r:embed="rId3"/>
          <a:stretch>
            <a:fillRect/>
          </a:stretch>
        </p:blipFill>
        <p:spPr>
          <a:xfrm>
            <a:off x="0" y="2354364"/>
            <a:ext cx="12192000" cy="2149272"/>
          </a:xfrm>
          <a:prstGeom prst="rect">
            <a:avLst/>
          </a:prstGeom>
        </p:spPr>
      </p:pic>
    </p:spTree>
    <p:extLst>
      <p:ext uri="{BB962C8B-B14F-4D97-AF65-F5344CB8AC3E}">
        <p14:creationId xmlns:p14="http://schemas.microsoft.com/office/powerpoint/2010/main" val="397418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16</a:t>
            </a:fld>
            <a:endParaRPr lang="en-US" dirty="0"/>
          </a:p>
        </p:txBody>
      </p:sp>
      <p:sp>
        <p:nvSpPr>
          <p:cNvPr id="9" name="TextBox 8">
            <a:extLst>
              <a:ext uri="{FF2B5EF4-FFF2-40B4-BE49-F238E27FC236}">
                <a16:creationId xmlns:a16="http://schemas.microsoft.com/office/drawing/2014/main" id="{66DC10F4-105A-4821-9717-BF6B4A4A7096}"/>
              </a:ext>
            </a:extLst>
          </p:cNvPr>
          <p:cNvSpPr txBox="1"/>
          <p:nvPr/>
        </p:nvSpPr>
        <p:spPr>
          <a:xfrm>
            <a:off x="7826183" y="0"/>
            <a:ext cx="3861881" cy="1277273"/>
          </a:xfrm>
          <a:prstGeom prst="rect">
            <a:avLst/>
          </a:prstGeom>
          <a:noFill/>
        </p:spPr>
        <p:txBody>
          <a:bodyPr wrap="square" rtlCol="0">
            <a:spAutoFit/>
          </a:bodyPr>
          <a:lstStyle/>
          <a:p>
            <a:r>
              <a:rPr lang="en-US" sz="1100" dirty="0">
                <a:solidFill>
                  <a:srgbClr val="C00000"/>
                </a:solidFill>
              </a:rPr>
              <a:t>Instructors enter grades in a form.  The form shows the grade from the Canvas gradebook in the </a:t>
            </a:r>
            <a:r>
              <a:rPr lang="en-US" sz="1100" b="1" dirty="0">
                <a:solidFill>
                  <a:srgbClr val="C00000"/>
                </a:solidFill>
              </a:rPr>
              <a:t>Course Total</a:t>
            </a:r>
            <a:r>
              <a:rPr lang="en-US" sz="1100" dirty="0">
                <a:solidFill>
                  <a:srgbClr val="C00000"/>
                </a:solidFill>
              </a:rPr>
              <a:t> column, but the instructor can choose a different grade from the drop-down in the </a:t>
            </a:r>
            <a:r>
              <a:rPr lang="en-US" sz="1100" b="1" dirty="0">
                <a:solidFill>
                  <a:srgbClr val="C00000"/>
                </a:solidFill>
              </a:rPr>
              <a:t>Grade to Submit</a:t>
            </a:r>
            <a:r>
              <a:rPr lang="en-US" sz="1100" dirty="0">
                <a:solidFill>
                  <a:srgbClr val="C00000"/>
                </a:solidFill>
              </a:rPr>
              <a:t> column.  To submit grades, the instructor either needs to check the individual check boxes or click the </a:t>
            </a:r>
            <a:r>
              <a:rPr lang="en-US" sz="1100" b="1" dirty="0">
                <a:solidFill>
                  <a:srgbClr val="C00000"/>
                </a:solidFill>
              </a:rPr>
              <a:t>Check all...</a:t>
            </a:r>
            <a:r>
              <a:rPr lang="en-US" sz="1100" dirty="0">
                <a:solidFill>
                  <a:srgbClr val="C00000"/>
                </a:solidFill>
              </a:rPr>
              <a:t> box at the top of the form and then click the </a:t>
            </a:r>
            <a:r>
              <a:rPr lang="en-US" sz="1100" b="1" dirty="0">
                <a:solidFill>
                  <a:srgbClr val="C00000"/>
                </a:solidFill>
              </a:rPr>
              <a:t>Submit this page</a:t>
            </a:r>
            <a:r>
              <a:rPr lang="en-US" sz="1100" dirty="0">
                <a:solidFill>
                  <a:srgbClr val="C00000"/>
                </a:solidFill>
              </a:rPr>
              <a:t> button.</a:t>
            </a:r>
            <a:endParaRPr lang="en-US" sz="1000" dirty="0">
              <a:solidFill>
                <a:srgbClr val="C00000"/>
              </a:solidFill>
            </a:endParaRPr>
          </a:p>
        </p:txBody>
      </p:sp>
      <p:pic>
        <p:nvPicPr>
          <p:cNvPr id="4" name="Picture 3">
            <a:extLst>
              <a:ext uri="{FF2B5EF4-FFF2-40B4-BE49-F238E27FC236}">
                <a16:creationId xmlns:a16="http://schemas.microsoft.com/office/drawing/2014/main" id="{BC616318-C7FE-47E7-AF43-89F8B7EA7B61}"/>
              </a:ext>
            </a:extLst>
          </p:cNvPr>
          <p:cNvPicPr>
            <a:picLocks noChangeAspect="1"/>
          </p:cNvPicPr>
          <p:nvPr/>
        </p:nvPicPr>
        <p:blipFill>
          <a:blip r:embed="rId3"/>
          <a:stretch>
            <a:fillRect/>
          </a:stretch>
        </p:blipFill>
        <p:spPr>
          <a:xfrm>
            <a:off x="660400" y="1519517"/>
            <a:ext cx="10871200" cy="5338483"/>
          </a:xfrm>
          <a:prstGeom prst="rect">
            <a:avLst/>
          </a:prstGeom>
        </p:spPr>
      </p:pic>
    </p:spTree>
    <p:extLst>
      <p:ext uri="{BB962C8B-B14F-4D97-AF65-F5344CB8AC3E}">
        <p14:creationId xmlns:p14="http://schemas.microsoft.com/office/powerpoint/2010/main" val="214016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17</a:t>
            </a:fld>
            <a:endParaRPr lang="en-US" dirty="0"/>
          </a:p>
        </p:txBody>
      </p:sp>
      <p:sp>
        <p:nvSpPr>
          <p:cNvPr id="6" name="TextBox 5">
            <a:extLst>
              <a:ext uri="{FF2B5EF4-FFF2-40B4-BE49-F238E27FC236}">
                <a16:creationId xmlns:a16="http://schemas.microsoft.com/office/drawing/2014/main" id="{297DE8FF-35E3-47EE-9861-186C4BE15959}"/>
              </a:ext>
            </a:extLst>
          </p:cNvPr>
          <p:cNvSpPr txBox="1"/>
          <p:nvPr/>
        </p:nvSpPr>
        <p:spPr>
          <a:xfrm>
            <a:off x="7850221" y="77821"/>
            <a:ext cx="3837843" cy="1200329"/>
          </a:xfrm>
          <a:prstGeom prst="rect">
            <a:avLst/>
          </a:prstGeom>
          <a:noFill/>
        </p:spPr>
        <p:txBody>
          <a:bodyPr wrap="square" rtlCol="0">
            <a:spAutoFit/>
          </a:bodyPr>
          <a:lstStyle/>
          <a:p>
            <a:pPr lvl="0"/>
            <a:r>
              <a:rPr lang="en-US" sz="1000" dirty="0">
                <a:solidFill>
                  <a:srgbClr val="C00000"/>
                </a:solidFill>
              </a:rPr>
              <a:t>As the </a:t>
            </a:r>
            <a:r>
              <a:rPr lang="en-US" sz="1000" b="1" dirty="0">
                <a:solidFill>
                  <a:srgbClr val="C00000"/>
                </a:solidFill>
              </a:rPr>
              <a:t>Last Attend Date</a:t>
            </a:r>
            <a:r>
              <a:rPr lang="en-US" sz="1000" dirty="0">
                <a:solidFill>
                  <a:srgbClr val="C00000"/>
                </a:solidFill>
              </a:rPr>
              <a:t> is a required field, if submitted without entering dates, the empty boxes turn red, and the instructor cannot advance to the next page.  If the student never attended, checking the </a:t>
            </a:r>
            <a:r>
              <a:rPr lang="en-US" sz="1000" b="1" dirty="0">
                <a:solidFill>
                  <a:srgbClr val="C00000"/>
                </a:solidFill>
              </a:rPr>
              <a:t>Never Attended</a:t>
            </a:r>
            <a:r>
              <a:rPr lang="en-US" sz="1000" dirty="0">
                <a:solidFill>
                  <a:srgbClr val="C00000"/>
                </a:solidFill>
              </a:rPr>
              <a:t> check box will auto-populate the </a:t>
            </a:r>
            <a:r>
              <a:rPr lang="en-US" sz="1000" b="1" dirty="0">
                <a:solidFill>
                  <a:srgbClr val="C00000"/>
                </a:solidFill>
              </a:rPr>
              <a:t>Last Attend Date</a:t>
            </a:r>
            <a:r>
              <a:rPr lang="en-US" sz="1000" dirty="0">
                <a:solidFill>
                  <a:srgbClr val="C00000"/>
                </a:solidFill>
              </a:rPr>
              <a:t> box with the correct date. A calendar pops up when the instructor clicks within a box in the </a:t>
            </a:r>
            <a:r>
              <a:rPr lang="en-US" sz="1000" b="1" dirty="0">
                <a:solidFill>
                  <a:srgbClr val="C00000"/>
                </a:solidFill>
              </a:rPr>
              <a:t>Last Attend Date</a:t>
            </a:r>
            <a:r>
              <a:rPr lang="en-US" sz="1000" dirty="0">
                <a:solidFill>
                  <a:srgbClr val="C00000"/>
                </a:solidFill>
              </a:rPr>
              <a:t> column. After entering the dates, the instructor clicks </a:t>
            </a:r>
            <a:r>
              <a:rPr lang="en-US" sz="1000" b="1" dirty="0">
                <a:solidFill>
                  <a:srgbClr val="C00000"/>
                </a:solidFill>
              </a:rPr>
              <a:t>Acknowledge</a:t>
            </a:r>
            <a:r>
              <a:rPr lang="en-US" sz="1000" dirty="0">
                <a:solidFill>
                  <a:srgbClr val="C00000"/>
                </a:solidFill>
              </a:rPr>
              <a:t>.</a:t>
            </a:r>
          </a:p>
        </p:txBody>
      </p:sp>
      <p:pic>
        <p:nvPicPr>
          <p:cNvPr id="7" name="Picture 6">
            <a:extLst>
              <a:ext uri="{FF2B5EF4-FFF2-40B4-BE49-F238E27FC236}">
                <a16:creationId xmlns:a16="http://schemas.microsoft.com/office/drawing/2014/main" id="{219F446C-A578-427F-AF3D-83B6EF80234D}"/>
              </a:ext>
            </a:extLst>
          </p:cNvPr>
          <p:cNvPicPr>
            <a:picLocks noChangeAspect="1"/>
          </p:cNvPicPr>
          <p:nvPr/>
        </p:nvPicPr>
        <p:blipFill>
          <a:blip r:embed="rId3"/>
          <a:stretch>
            <a:fillRect/>
          </a:stretch>
        </p:blipFill>
        <p:spPr>
          <a:xfrm>
            <a:off x="0" y="2158724"/>
            <a:ext cx="12192000" cy="3788780"/>
          </a:xfrm>
          <a:prstGeom prst="rect">
            <a:avLst/>
          </a:prstGeom>
        </p:spPr>
      </p:pic>
    </p:spTree>
    <p:extLst>
      <p:ext uri="{BB962C8B-B14F-4D97-AF65-F5344CB8AC3E}">
        <p14:creationId xmlns:p14="http://schemas.microsoft.com/office/powerpoint/2010/main" val="176869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 Screen Shots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18</a:t>
            </a:fld>
            <a:endParaRPr lang="en-US" dirty="0"/>
          </a:p>
        </p:txBody>
      </p:sp>
      <p:pic>
        <p:nvPicPr>
          <p:cNvPr id="4" name="Picture 3">
            <a:extLst>
              <a:ext uri="{FF2B5EF4-FFF2-40B4-BE49-F238E27FC236}">
                <a16:creationId xmlns:a16="http://schemas.microsoft.com/office/drawing/2014/main" id="{5172A534-4374-45A8-B102-8ADC7E70A58E}"/>
              </a:ext>
            </a:extLst>
          </p:cNvPr>
          <p:cNvPicPr>
            <a:picLocks noChangeAspect="1"/>
          </p:cNvPicPr>
          <p:nvPr/>
        </p:nvPicPr>
        <p:blipFill>
          <a:blip r:embed="rId3"/>
          <a:stretch>
            <a:fillRect/>
          </a:stretch>
        </p:blipFill>
        <p:spPr>
          <a:xfrm>
            <a:off x="254439" y="1614587"/>
            <a:ext cx="7344586" cy="3342087"/>
          </a:xfrm>
          <a:prstGeom prst="rect">
            <a:avLst/>
          </a:prstGeom>
        </p:spPr>
      </p:pic>
      <p:pic>
        <p:nvPicPr>
          <p:cNvPr id="6" name="Picture 5">
            <a:extLst>
              <a:ext uri="{FF2B5EF4-FFF2-40B4-BE49-F238E27FC236}">
                <a16:creationId xmlns:a16="http://schemas.microsoft.com/office/drawing/2014/main" id="{AFD33857-BE6B-499F-8CE6-DA301E29E3E7}"/>
              </a:ext>
            </a:extLst>
          </p:cNvPr>
          <p:cNvPicPr>
            <a:picLocks noChangeAspect="1"/>
          </p:cNvPicPr>
          <p:nvPr/>
        </p:nvPicPr>
        <p:blipFill>
          <a:blip r:embed="rId4"/>
          <a:stretch>
            <a:fillRect/>
          </a:stretch>
        </p:blipFill>
        <p:spPr>
          <a:xfrm>
            <a:off x="5155761" y="4657725"/>
            <a:ext cx="6781800" cy="1971675"/>
          </a:xfrm>
          <a:prstGeom prst="rect">
            <a:avLst/>
          </a:prstGeom>
        </p:spPr>
      </p:pic>
      <p:cxnSp>
        <p:nvCxnSpPr>
          <p:cNvPr id="8" name="Straight Arrow Connector 7">
            <a:extLst>
              <a:ext uri="{FF2B5EF4-FFF2-40B4-BE49-F238E27FC236}">
                <a16:creationId xmlns:a16="http://schemas.microsoft.com/office/drawing/2014/main" id="{1055735C-2ED0-4A80-AB1B-71CD95F3A76E}"/>
              </a:ext>
            </a:extLst>
          </p:cNvPr>
          <p:cNvCxnSpPr/>
          <p:nvPr/>
        </p:nvCxnSpPr>
        <p:spPr>
          <a:xfrm>
            <a:off x="2558374" y="4657725"/>
            <a:ext cx="2101175" cy="81894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F284F0-683C-48AE-814D-F83E9C46C81F}"/>
              </a:ext>
            </a:extLst>
          </p:cNvPr>
          <p:cNvSpPr txBox="1"/>
          <p:nvPr/>
        </p:nvSpPr>
        <p:spPr>
          <a:xfrm>
            <a:off x="7850221" y="77821"/>
            <a:ext cx="3837843" cy="954107"/>
          </a:xfrm>
          <a:prstGeom prst="rect">
            <a:avLst/>
          </a:prstGeom>
          <a:noFill/>
        </p:spPr>
        <p:txBody>
          <a:bodyPr wrap="square" rtlCol="0">
            <a:spAutoFit/>
          </a:bodyPr>
          <a:lstStyle/>
          <a:p>
            <a:r>
              <a:rPr lang="en-US" sz="1400" dirty="0">
                <a:solidFill>
                  <a:srgbClr val="C00000"/>
                </a:solidFill>
              </a:rPr>
              <a:t>The instructor must </a:t>
            </a:r>
            <a:r>
              <a:rPr lang="en-US" sz="1400" b="1" dirty="0">
                <a:solidFill>
                  <a:srgbClr val="C00000"/>
                </a:solidFill>
              </a:rPr>
              <a:t>check the box</a:t>
            </a:r>
            <a:r>
              <a:rPr lang="en-US" sz="1400" dirty="0">
                <a:solidFill>
                  <a:srgbClr val="C00000"/>
                </a:solidFill>
              </a:rPr>
              <a:t>, agreeing to the submission terms and </a:t>
            </a:r>
            <a:r>
              <a:rPr lang="en-US" sz="1400" b="1" dirty="0">
                <a:solidFill>
                  <a:srgbClr val="C00000"/>
                </a:solidFill>
              </a:rPr>
              <a:t>Confirm</a:t>
            </a:r>
            <a:r>
              <a:rPr lang="en-US" sz="1400" dirty="0">
                <a:solidFill>
                  <a:srgbClr val="C00000"/>
                </a:solidFill>
              </a:rPr>
              <a:t> that any grade changes on the form will not be reflected in the Canvas gradebook.  Grades are then submitted.</a:t>
            </a:r>
          </a:p>
        </p:txBody>
      </p:sp>
    </p:spTree>
    <p:extLst>
      <p:ext uri="{BB962C8B-B14F-4D97-AF65-F5344CB8AC3E}">
        <p14:creationId xmlns:p14="http://schemas.microsoft.com/office/powerpoint/2010/main" val="18358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i="1" dirty="0"/>
              <a:t>Questions</a:t>
            </a:r>
          </a:p>
        </p:txBody>
      </p:sp>
      <p:sp>
        <p:nvSpPr>
          <p:cNvPr id="4" name="Slide Number Placeholder 3"/>
          <p:cNvSpPr>
            <a:spLocks noGrp="1"/>
          </p:cNvSpPr>
          <p:nvPr>
            <p:ph type="sldNum" sz="quarter" idx="11"/>
          </p:nvPr>
        </p:nvSpPr>
        <p:spPr/>
        <p:txBody>
          <a:bodyPr/>
          <a:lstStyle/>
          <a:p>
            <a:pPr>
              <a:defRPr/>
            </a:pPr>
            <a:fld id="{EF0BD8C3-A903-40E2-B75C-637E406110DF}" type="slidenum">
              <a:rPr lang="en-US" smtClean="0"/>
              <a:pPr>
                <a:defRPr/>
              </a:pPr>
              <a:t>19</a:t>
            </a:fld>
            <a:endParaRPr lang="en-US" dirty="0"/>
          </a:p>
        </p:txBody>
      </p:sp>
    </p:spTree>
    <p:extLst>
      <p:ext uri="{BB962C8B-B14F-4D97-AF65-F5344CB8AC3E}">
        <p14:creationId xmlns:p14="http://schemas.microsoft.com/office/powerpoint/2010/main" val="40039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Requirements for F and U Grades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2</a:t>
            </a:fld>
            <a:endParaRPr lang="en-US" dirty="0"/>
          </a:p>
        </p:txBody>
      </p:sp>
      <p:sp>
        <p:nvSpPr>
          <p:cNvPr id="4" name="Content Placeholder 3"/>
          <p:cNvSpPr>
            <a:spLocks noGrp="1"/>
          </p:cNvSpPr>
          <p:nvPr>
            <p:ph sz="quarter" idx="1"/>
          </p:nvPr>
        </p:nvSpPr>
        <p:spPr>
          <a:xfrm>
            <a:off x="816864" y="1600200"/>
            <a:ext cx="10871200" cy="4810328"/>
          </a:xfrm>
        </p:spPr>
        <p:txBody>
          <a:bodyPr>
            <a:normAutofit/>
          </a:bodyPr>
          <a:lstStyle/>
          <a:p>
            <a:r>
              <a:rPr lang="en-US" b="1" dirty="0"/>
              <a:t>Beginning in Spring 2020</a:t>
            </a:r>
            <a:r>
              <a:rPr lang="en-US" dirty="0"/>
              <a:t>, </a:t>
            </a:r>
            <a:r>
              <a:rPr lang="en-US" b="1" dirty="0">
                <a:solidFill>
                  <a:srgbClr val="C00000"/>
                </a:solidFill>
              </a:rPr>
              <a:t>all</a:t>
            </a:r>
            <a:r>
              <a:rPr lang="en-US" dirty="0"/>
              <a:t> </a:t>
            </a:r>
            <a:r>
              <a:rPr lang="en-US" b="1" dirty="0">
                <a:solidFill>
                  <a:srgbClr val="C00000"/>
                </a:solidFill>
              </a:rPr>
              <a:t>instructors</a:t>
            </a:r>
            <a:r>
              <a:rPr lang="en-US" dirty="0"/>
              <a:t> will be required to enter the last date of attendance/participation </a:t>
            </a:r>
            <a:r>
              <a:rPr lang="en-US" b="1" dirty="0"/>
              <a:t>for all students with failing (F) or unsatisfactory (U) grades</a:t>
            </a:r>
            <a:r>
              <a:rPr lang="en-US" dirty="0"/>
              <a:t>.</a:t>
            </a:r>
          </a:p>
          <a:p>
            <a:r>
              <a:rPr lang="en-US" b="1" dirty="0"/>
              <a:t>The </a:t>
            </a:r>
            <a:r>
              <a:rPr lang="en-US" b="1" dirty="0">
                <a:solidFill>
                  <a:srgbClr val="C00000"/>
                </a:solidFill>
              </a:rPr>
              <a:t>Last Attend Date</a:t>
            </a:r>
            <a:r>
              <a:rPr lang="en-US" b="1" dirty="0"/>
              <a:t> is required</a:t>
            </a:r>
            <a:r>
              <a:rPr lang="en-US" dirty="0"/>
              <a:t> to comply with federal student financial aid reporting requirements. This is because a student cannot receive financial aid for a course he or she did not attend.</a:t>
            </a:r>
          </a:p>
          <a:p>
            <a:r>
              <a:rPr lang="en-US" b="1" dirty="0"/>
              <a:t>Students who received an F or U</a:t>
            </a:r>
            <a:r>
              <a:rPr lang="en-US" dirty="0"/>
              <a:t> may have to pay back their financial aid funds depending on their last date of attendance.</a:t>
            </a:r>
          </a:p>
          <a:p>
            <a:pPr marL="365760" lvl="1" indent="0">
              <a:buNone/>
            </a:pPr>
            <a:endParaRPr lang="en-US" dirty="0"/>
          </a:p>
        </p:txBody>
      </p:sp>
    </p:spTree>
    <p:extLst>
      <p:ext uri="{BB962C8B-B14F-4D97-AF65-F5344CB8AC3E}">
        <p14:creationId xmlns:p14="http://schemas.microsoft.com/office/powerpoint/2010/main" val="31622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required for all students?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3</a:t>
            </a:fld>
            <a:endParaRPr lang="en-US" dirty="0"/>
          </a:p>
        </p:txBody>
      </p:sp>
      <p:sp>
        <p:nvSpPr>
          <p:cNvPr id="4" name="Content Placeholder 3"/>
          <p:cNvSpPr>
            <a:spLocks noGrp="1"/>
          </p:cNvSpPr>
          <p:nvPr>
            <p:ph sz="quarter" idx="1"/>
          </p:nvPr>
        </p:nvSpPr>
        <p:spPr>
          <a:xfrm>
            <a:off x="816864" y="1600200"/>
            <a:ext cx="10871200" cy="4810328"/>
          </a:xfrm>
        </p:spPr>
        <p:txBody>
          <a:bodyPr>
            <a:normAutofit fontScale="85000" lnSpcReduction="10000"/>
          </a:bodyPr>
          <a:lstStyle/>
          <a:p>
            <a:r>
              <a:rPr lang="en-US" dirty="0"/>
              <a:t>The US Dept of Education requires the Office of Financial Aid to determine if a student who receives financial aid </a:t>
            </a:r>
            <a:r>
              <a:rPr lang="en-US" i="1" dirty="0"/>
              <a:t>and fails to earn a passing grade in a course</a:t>
            </a:r>
            <a:r>
              <a:rPr lang="en-US" dirty="0"/>
              <a:t> has actually attended and/or completed the course.</a:t>
            </a:r>
          </a:p>
          <a:p>
            <a:r>
              <a:rPr lang="en-US" dirty="0"/>
              <a:t>75% of our student population receives some form of financial aid. A student could become a financial aid applicant at any point during the academic year, therefore this information must be collected for all students. Plus, financial aid status is private information and is not identified to faculty members.</a:t>
            </a:r>
          </a:p>
          <a:p>
            <a:r>
              <a:rPr lang="en-US" dirty="0"/>
              <a:t>A student cannot receive financial aid for a course he or she did not attend. For students who received an F or U, we use the last date of attendance to determine: </a:t>
            </a:r>
          </a:p>
          <a:p>
            <a:pPr lvl="1"/>
            <a:r>
              <a:rPr lang="en-US" dirty="0"/>
              <a:t>​if they attended the class for the entire semester and "earned" those grades, or</a:t>
            </a:r>
          </a:p>
          <a:p>
            <a:pPr lvl="1"/>
            <a:r>
              <a:rPr lang="en-US" dirty="0"/>
              <a:t>if they attended all or part of the semester, to determine how much financial aid the student will have to pay back.</a:t>
            </a:r>
          </a:p>
          <a:p>
            <a:pPr marL="365760" lvl="1" indent="0">
              <a:buNone/>
            </a:pPr>
            <a:endParaRPr lang="en-US" dirty="0"/>
          </a:p>
        </p:txBody>
      </p:sp>
    </p:spTree>
    <p:extLst>
      <p:ext uri="{BB962C8B-B14F-4D97-AF65-F5344CB8AC3E}">
        <p14:creationId xmlns:p14="http://schemas.microsoft.com/office/powerpoint/2010/main" val="165820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Participation Examples</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4</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b="1" dirty="0"/>
              <a:t>The date should be the last date on record </a:t>
            </a:r>
            <a:r>
              <a:rPr lang="en-US" dirty="0"/>
              <a:t>that the student attended </a:t>
            </a:r>
            <a:r>
              <a:rPr lang="en-US" i="1" dirty="0"/>
              <a:t>or participated in</a:t>
            </a:r>
            <a:r>
              <a:rPr lang="en-US" dirty="0"/>
              <a:t> your class.</a:t>
            </a:r>
          </a:p>
          <a:p>
            <a:r>
              <a:rPr lang="en-US" b="1" dirty="0"/>
              <a:t>Options include:</a:t>
            </a:r>
            <a:endParaRPr lang="en-US" dirty="0"/>
          </a:p>
          <a:p>
            <a:pPr lvl="1"/>
            <a:r>
              <a:rPr lang="en-US" dirty="0"/>
              <a:t>physically attending/participating in a class activity</a:t>
            </a:r>
          </a:p>
          <a:p>
            <a:pPr lvl="1"/>
            <a:r>
              <a:rPr lang="en-US" dirty="0"/>
              <a:t>electronic attendance (ex: Poll Everywhere, attendance module in Canvas, Connect class attendance feature)</a:t>
            </a:r>
          </a:p>
          <a:p>
            <a:pPr lvl="1"/>
            <a:r>
              <a:rPr lang="en-US" dirty="0"/>
              <a:t>participating in an online discussion or activity about academic matters</a:t>
            </a:r>
          </a:p>
          <a:p>
            <a:pPr lvl="1"/>
            <a:r>
              <a:rPr lang="en-US" dirty="0"/>
              <a:t>attending a study group assigned by the instructor</a:t>
            </a:r>
          </a:p>
          <a:p>
            <a:pPr lvl="1"/>
            <a:r>
              <a:rPr lang="en-US" dirty="0"/>
              <a:t>submitting an assignment/project/test/tutorial/quiz </a:t>
            </a:r>
          </a:p>
          <a:p>
            <a:pPr lvl="1"/>
            <a:r>
              <a:rPr lang="en-US" dirty="0"/>
              <a:t>initiating contact with instructor to ask a question about the course or course content</a:t>
            </a:r>
          </a:p>
          <a:p>
            <a:r>
              <a:rPr lang="en-US" b="1" dirty="0"/>
              <a:t>Note:</a:t>
            </a:r>
            <a:r>
              <a:rPr lang="en-US" b="1" dirty="0">
                <a:solidFill>
                  <a:srgbClr val="C00000"/>
                </a:solidFill>
              </a:rPr>
              <a:t> Even if your class is an online or distance education course</a:t>
            </a:r>
            <a:r>
              <a:rPr lang="en-US" dirty="0">
                <a:solidFill>
                  <a:srgbClr val="C00000"/>
                </a:solidFill>
              </a:rPr>
              <a:t>, the student simply logging into an online course or viewing a page does </a:t>
            </a:r>
            <a:r>
              <a:rPr lang="en-US" b="1" dirty="0">
                <a:solidFill>
                  <a:srgbClr val="C00000"/>
                </a:solidFill>
              </a:rPr>
              <a:t>NOT</a:t>
            </a:r>
            <a:r>
              <a:rPr lang="en-US" dirty="0">
                <a:solidFill>
                  <a:srgbClr val="C00000"/>
                </a:solidFill>
              </a:rPr>
              <a:t> count.</a:t>
            </a:r>
          </a:p>
          <a:p>
            <a:endParaRPr lang="en-US" dirty="0"/>
          </a:p>
        </p:txBody>
      </p:sp>
    </p:spTree>
    <p:extLst>
      <p:ext uri="{BB962C8B-B14F-4D97-AF65-F5344CB8AC3E}">
        <p14:creationId xmlns:p14="http://schemas.microsoft.com/office/powerpoint/2010/main" val="392198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Scenarios</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00801327"/>
              </p:ext>
            </p:extLst>
          </p:nvPr>
        </p:nvGraphicFramePr>
        <p:xfrm>
          <a:off x="817563" y="1854200"/>
          <a:ext cx="10871199" cy="3108960"/>
        </p:xfrm>
        <a:graphic>
          <a:graphicData uri="http://schemas.openxmlformats.org/drawingml/2006/table">
            <a:tbl>
              <a:tblPr firstRow="1" bandRow="1">
                <a:tableStyleId>{5C22544A-7EE6-4342-B048-85BDC9FD1C3A}</a:tableStyleId>
              </a:tblPr>
              <a:tblGrid>
                <a:gridCol w="3623733">
                  <a:extLst>
                    <a:ext uri="{9D8B030D-6E8A-4147-A177-3AD203B41FA5}">
                      <a16:colId xmlns:a16="http://schemas.microsoft.com/office/drawing/2014/main" val="292959345"/>
                    </a:ext>
                  </a:extLst>
                </a:gridCol>
                <a:gridCol w="3623733">
                  <a:extLst>
                    <a:ext uri="{9D8B030D-6E8A-4147-A177-3AD203B41FA5}">
                      <a16:colId xmlns:a16="http://schemas.microsoft.com/office/drawing/2014/main" val="1836786345"/>
                    </a:ext>
                  </a:extLst>
                </a:gridCol>
                <a:gridCol w="3623733">
                  <a:extLst>
                    <a:ext uri="{9D8B030D-6E8A-4147-A177-3AD203B41FA5}">
                      <a16:colId xmlns:a16="http://schemas.microsoft.com/office/drawing/2014/main" val="1624080624"/>
                    </a:ext>
                  </a:extLst>
                </a:gridCol>
              </a:tblGrid>
              <a:tr h="0">
                <a:tc>
                  <a:txBody>
                    <a:bodyPr/>
                    <a:lstStyle/>
                    <a:p>
                      <a:r>
                        <a:rPr lang="en-US" dirty="0"/>
                        <a:t>Scenario</a:t>
                      </a:r>
                    </a:p>
                  </a:txBody>
                  <a:tcPr/>
                </a:tc>
                <a:tc>
                  <a:txBody>
                    <a:bodyPr/>
                    <a:lstStyle/>
                    <a:p>
                      <a:r>
                        <a:rPr lang="en-US" dirty="0"/>
                        <a:t>Self-Service Banner Guideline</a:t>
                      </a:r>
                    </a:p>
                  </a:txBody>
                  <a:tcPr/>
                </a:tc>
                <a:tc>
                  <a:txBody>
                    <a:bodyPr/>
                    <a:lstStyle/>
                    <a:p>
                      <a:r>
                        <a:rPr lang="en-US" dirty="0"/>
                        <a:t>Canvas Guideline</a:t>
                      </a:r>
                    </a:p>
                  </a:txBody>
                  <a:tcPr/>
                </a:tc>
                <a:extLst>
                  <a:ext uri="{0D108BD9-81ED-4DB2-BD59-A6C34878D82A}">
                    <a16:rowId xmlns:a16="http://schemas.microsoft.com/office/drawing/2014/main" val="8355291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 academic-related activity in course. Don’t know if student attended</a:t>
                      </a:r>
                      <a:endParaRPr lang="en-US" dirty="0"/>
                    </a:p>
                  </a:txBody>
                  <a:tcPr/>
                </a:tc>
                <a:tc>
                  <a:txBody>
                    <a:bodyPr/>
                    <a:lstStyle/>
                    <a:p>
                      <a:r>
                        <a:rPr lang="en-US" dirty="0"/>
                        <a:t>Enter the first day of class in Last Attend Date and enter a zero (0) in Attend Hours.</a:t>
                      </a:r>
                    </a:p>
                  </a:txBody>
                  <a:tcPr/>
                </a:tc>
                <a:tc>
                  <a:txBody>
                    <a:bodyPr/>
                    <a:lstStyle/>
                    <a:p>
                      <a:r>
                        <a:rPr lang="en-US" dirty="0"/>
                        <a:t>Check the ‘Did not attend’ box.  This will auto-populate the day prior to the first day of classes.</a:t>
                      </a:r>
                    </a:p>
                  </a:txBody>
                  <a:tcPr/>
                </a:tc>
                <a:extLst>
                  <a:ext uri="{0D108BD9-81ED-4DB2-BD59-A6C34878D82A}">
                    <a16:rowId xmlns:a16="http://schemas.microsoft.com/office/drawing/2014/main" val="850447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Academic-related activity recorded, however did not complete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Enter</a:t>
                      </a:r>
                      <a:r>
                        <a:rPr lang="en-US" sz="1800" baseline="0" dirty="0"/>
                        <a:t> </a:t>
                      </a:r>
                      <a:r>
                        <a:rPr lang="en-US" sz="1800" dirty="0"/>
                        <a:t>date of last academic-related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Enter</a:t>
                      </a:r>
                      <a:r>
                        <a:rPr lang="en-US" sz="1800" baseline="0" dirty="0"/>
                        <a:t> </a:t>
                      </a:r>
                      <a:r>
                        <a:rPr lang="en-US" sz="1800" dirty="0"/>
                        <a:t>date of last academic-related activity</a:t>
                      </a:r>
                    </a:p>
                  </a:txBody>
                  <a:tcPr/>
                </a:tc>
                <a:extLst>
                  <a:ext uri="{0D108BD9-81ED-4DB2-BD59-A6C34878D82A}">
                    <a16:rowId xmlns:a16="http://schemas.microsoft.com/office/drawing/2014/main" val="34122723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Attended course and completed final exam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Enter last date of semester</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Enter last date of semester</a:t>
                      </a:r>
                      <a:endParaRPr lang="en-US" dirty="0"/>
                    </a:p>
                    <a:p>
                      <a:endParaRPr lang="en-US" dirty="0"/>
                    </a:p>
                  </a:txBody>
                  <a:tcPr/>
                </a:tc>
                <a:extLst>
                  <a:ext uri="{0D108BD9-81ED-4DB2-BD59-A6C34878D82A}">
                    <a16:rowId xmlns:a16="http://schemas.microsoft.com/office/drawing/2014/main" val="4129617832"/>
                  </a:ext>
                </a:extLst>
              </a:tr>
            </a:tbl>
          </a:graphicData>
        </a:graphic>
      </p:graphicFrame>
    </p:spTree>
    <p:extLst>
      <p:ext uri="{BB962C8B-B14F-4D97-AF65-F5344CB8AC3E}">
        <p14:creationId xmlns:p14="http://schemas.microsoft.com/office/powerpoint/2010/main" val="73295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Webpages &amp; Reminders</a:t>
            </a:r>
          </a:p>
        </p:txBody>
      </p:sp>
      <p:sp>
        <p:nvSpPr>
          <p:cNvPr id="5" name="Title 4"/>
          <p:cNvSpPr>
            <a:spLocks noGrp="1"/>
          </p:cNvSpPr>
          <p:nvPr>
            <p:ph type="title"/>
          </p:nvPr>
        </p:nvSpPr>
        <p:spPr/>
        <p:txBody>
          <a:bodyPr/>
          <a:lstStyle/>
          <a:p>
            <a:r>
              <a:rPr lang="en-US" i="1" dirty="0"/>
              <a:t>Resources</a:t>
            </a:r>
          </a:p>
        </p:txBody>
      </p:sp>
      <p:sp>
        <p:nvSpPr>
          <p:cNvPr id="3" name="Slide Number Placeholder 2"/>
          <p:cNvSpPr>
            <a:spLocks noGrp="1"/>
          </p:cNvSpPr>
          <p:nvPr>
            <p:ph type="sldNum" sz="quarter" idx="4294967295"/>
          </p:nvPr>
        </p:nvSpPr>
        <p:spPr>
          <a:xfrm>
            <a:off x="0" y="1271588"/>
            <a:ext cx="711200" cy="244475"/>
          </a:xfrm>
        </p:spPr>
        <p:txBody>
          <a:bodyPr>
            <a:normAutofit fontScale="85000" lnSpcReduction="20000"/>
          </a:bodyPr>
          <a:lstStyle/>
          <a:p>
            <a:pPr>
              <a:defRPr/>
            </a:pPr>
            <a:fld id="{998FDE41-A36F-43ED-872D-3C9F2B62A090}" type="slidenum">
              <a:rPr lang="en-US" smtClean="0"/>
              <a:pPr>
                <a:defRPr/>
              </a:pPr>
              <a:t>6</a:t>
            </a:fld>
            <a:endParaRPr lang="en-US" dirty="0"/>
          </a:p>
        </p:txBody>
      </p:sp>
      <p:sp>
        <p:nvSpPr>
          <p:cNvPr id="7" name="Slide Number Placeholder 7">
            <a:extLst>
              <a:ext uri="{FF2B5EF4-FFF2-40B4-BE49-F238E27FC236}">
                <a16:creationId xmlns:a16="http://schemas.microsoft.com/office/drawing/2014/main" id="{D4109803-BA94-4414-B366-2C636D16CFEE}"/>
              </a:ext>
            </a:extLst>
          </p:cNvPr>
          <p:cNvSpPr>
            <a:spLocks noGrp="1"/>
          </p:cNvSpPr>
          <p:nvPr>
            <p:ph type="sldNum" sz="quarter" idx="11"/>
          </p:nvPr>
        </p:nvSpPr>
        <p:spPr>
          <a:xfrm>
            <a:off x="0" y="1752600"/>
            <a:ext cx="1727200" cy="7016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0BD8C3-A903-40E2-B75C-637E406110DF}"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62085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A31A-40B2-4C83-99E0-A15F8483C71B}"/>
              </a:ext>
            </a:extLst>
          </p:cNvPr>
          <p:cNvSpPr>
            <a:spLocks noGrp="1"/>
          </p:cNvSpPr>
          <p:nvPr>
            <p:ph type="title"/>
          </p:nvPr>
        </p:nvSpPr>
        <p:spPr/>
        <p:txBody>
          <a:bodyPr>
            <a:normAutofit/>
          </a:bodyPr>
          <a:lstStyle/>
          <a:p>
            <a:r>
              <a:rPr lang="en-US" dirty="0"/>
              <a:t>Last Day of Attendance Webpage &amp; FAQ</a:t>
            </a:r>
          </a:p>
        </p:txBody>
      </p:sp>
      <p:sp>
        <p:nvSpPr>
          <p:cNvPr id="3" name="Slide Number Placeholder 2">
            <a:extLst>
              <a:ext uri="{FF2B5EF4-FFF2-40B4-BE49-F238E27FC236}">
                <a16:creationId xmlns:a16="http://schemas.microsoft.com/office/drawing/2014/main" id="{22DB1FAB-BF80-4FE7-9025-47EE5A458101}"/>
              </a:ext>
            </a:extLst>
          </p:cNvPr>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7</a:t>
            </a:fld>
            <a:endParaRPr lang="en-US" dirty="0"/>
          </a:p>
        </p:txBody>
      </p:sp>
      <p:pic>
        <p:nvPicPr>
          <p:cNvPr id="5" name="Picture 4">
            <a:extLst>
              <a:ext uri="{FF2B5EF4-FFF2-40B4-BE49-F238E27FC236}">
                <a16:creationId xmlns:a16="http://schemas.microsoft.com/office/drawing/2014/main" id="{DC1398F2-2B75-4F80-ADAB-61FCE187B80C}"/>
              </a:ext>
            </a:extLst>
          </p:cNvPr>
          <p:cNvPicPr>
            <a:picLocks noChangeAspect="1"/>
          </p:cNvPicPr>
          <p:nvPr/>
        </p:nvPicPr>
        <p:blipFill>
          <a:blip r:embed="rId3"/>
          <a:stretch>
            <a:fillRect/>
          </a:stretch>
        </p:blipFill>
        <p:spPr>
          <a:xfrm>
            <a:off x="605849" y="1516698"/>
            <a:ext cx="4214062" cy="28877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a:extLst>
              <a:ext uri="{FF2B5EF4-FFF2-40B4-BE49-F238E27FC236}">
                <a16:creationId xmlns:a16="http://schemas.microsoft.com/office/drawing/2014/main" id="{9DD2D444-87BA-42B4-B6D0-772E78816B9B}"/>
              </a:ext>
            </a:extLst>
          </p:cNvPr>
          <p:cNvSpPr/>
          <p:nvPr/>
        </p:nvSpPr>
        <p:spPr>
          <a:xfrm>
            <a:off x="93030" y="4701992"/>
            <a:ext cx="5856347" cy="369332"/>
          </a:xfrm>
          <a:prstGeom prst="rect">
            <a:avLst/>
          </a:prstGeom>
        </p:spPr>
        <p:txBody>
          <a:bodyPr wrap="none">
            <a:spAutoFit/>
          </a:bodyPr>
          <a:lstStyle/>
          <a:p>
            <a:r>
              <a:rPr lang="en-US" dirty="0">
                <a:hlinkClick r:id="rId4"/>
              </a:rPr>
              <a:t>https://registrar.uncc.edu/gradingholds/last-date-attendance</a:t>
            </a:r>
            <a:endParaRPr lang="en-US" dirty="0"/>
          </a:p>
        </p:txBody>
      </p:sp>
      <p:pic>
        <p:nvPicPr>
          <p:cNvPr id="6" name="Picture 5">
            <a:extLst>
              <a:ext uri="{FF2B5EF4-FFF2-40B4-BE49-F238E27FC236}">
                <a16:creationId xmlns:a16="http://schemas.microsoft.com/office/drawing/2014/main" id="{A6F41D2C-785B-4DEE-B30C-3F5348901C4F}"/>
              </a:ext>
            </a:extLst>
          </p:cNvPr>
          <p:cNvPicPr>
            <a:picLocks noChangeAspect="1"/>
          </p:cNvPicPr>
          <p:nvPr/>
        </p:nvPicPr>
        <p:blipFill>
          <a:blip r:embed="rId5"/>
          <a:stretch>
            <a:fillRect/>
          </a:stretch>
        </p:blipFill>
        <p:spPr>
          <a:xfrm>
            <a:off x="6565275" y="2454274"/>
            <a:ext cx="4214062" cy="29582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946BC4AA-A469-4975-82BF-4EB68075BBB0}"/>
              </a:ext>
            </a:extLst>
          </p:cNvPr>
          <p:cNvSpPr/>
          <p:nvPr/>
        </p:nvSpPr>
        <p:spPr>
          <a:xfrm>
            <a:off x="5429459" y="5748551"/>
            <a:ext cx="6437644" cy="369332"/>
          </a:xfrm>
          <a:prstGeom prst="rect">
            <a:avLst/>
          </a:prstGeom>
        </p:spPr>
        <p:txBody>
          <a:bodyPr wrap="square">
            <a:spAutoFit/>
          </a:bodyPr>
          <a:lstStyle/>
          <a:p>
            <a:r>
              <a:rPr lang="en-US" dirty="0">
                <a:hlinkClick r:id="rId6"/>
              </a:rPr>
              <a:t>https://registrar.uncc.edu/gradingholds/last-date-attendance-faqs</a:t>
            </a:r>
            <a:endParaRPr lang="en-US" dirty="0"/>
          </a:p>
        </p:txBody>
      </p:sp>
    </p:spTree>
    <p:extLst>
      <p:ext uri="{BB962C8B-B14F-4D97-AF65-F5344CB8AC3E}">
        <p14:creationId xmlns:p14="http://schemas.microsoft.com/office/powerpoint/2010/main" val="280656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0B78-13F9-44A7-A91B-5221F6DDF501}"/>
              </a:ext>
            </a:extLst>
          </p:cNvPr>
          <p:cNvSpPr>
            <a:spLocks noGrp="1"/>
          </p:cNvSpPr>
          <p:nvPr>
            <p:ph type="title"/>
          </p:nvPr>
        </p:nvSpPr>
        <p:spPr/>
        <p:txBody>
          <a:bodyPr/>
          <a:lstStyle/>
          <a:p>
            <a:r>
              <a:rPr lang="en-US" dirty="0"/>
              <a:t>Reminders</a:t>
            </a:r>
          </a:p>
        </p:txBody>
      </p:sp>
      <p:sp>
        <p:nvSpPr>
          <p:cNvPr id="3" name="Slide Number Placeholder 2">
            <a:extLst>
              <a:ext uri="{FF2B5EF4-FFF2-40B4-BE49-F238E27FC236}">
                <a16:creationId xmlns:a16="http://schemas.microsoft.com/office/drawing/2014/main" id="{D3137828-FFBB-4F22-A00F-FAAB5E9E5046}"/>
              </a:ext>
            </a:extLst>
          </p:cNvPr>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8</a:t>
            </a:fld>
            <a:endParaRPr lang="en-US" dirty="0"/>
          </a:p>
        </p:txBody>
      </p:sp>
      <p:sp>
        <p:nvSpPr>
          <p:cNvPr id="4" name="Content Placeholder 3">
            <a:extLst>
              <a:ext uri="{FF2B5EF4-FFF2-40B4-BE49-F238E27FC236}">
                <a16:creationId xmlns:a16="http://schemas.microsoft.com/office/drawing/2014/main" id="{F3077FC7-B3FF-4FFF-8308-97EC4DA293C7}"/>
              </a:ext>
            </a:extLst>
          </p:cNvPr>
          <p:cNvSpPr>
            <a:spLocks noGrp="1"/>
          </p:cNvSpPr>
          <p:nvPr>
            <p:ph sz="quarter" idx="1"/>
          </p:nvPr>
        </p:nvSpPr>
        <p:spPr>
          <a:xfrm>
            <a:off x="816864" y="1600200"/>
            <a:ext cx="4698719" cy="4495800"/>
          </a:xfrm>
        </p:spPr>
        <p:txBody>
          <a:bodyPr>
            <a:normAutofit lnSpcReduction="10000"/>
          </a:bodyPr>
          <a:lstStyle/>
          <a:p>
            <a:pPr marL="0" indent="0">
              <a:buNone/>
            </a:pPr>
            <a:r>
              <a:rPr lang="en-US" b="1" dirty="0"/>
              <a:t>October</a:t>
            </a:r>
          </a:p>
          <a:p>
            <a:pPr lvl="1"/>
            <a:r>
              <a:rPr lang="en-US" dirty="0"/>
              <a:t>Provost Email to Faculty</a:t>
            </a:r>
          </a:p>
          <a:p>
            <a:pPr lvl="1"/>
            <a:r>
              <a:rPr lang="en-US" dirty="0"/>
              <a:t>Registrar Newsletter</a:t>
            </a:r>
          </a:p>
          <a:p>
            <a:pPr lvl="1"/>
            <a:r>
              <a:rPr lang="en-US" dirty="0"/>
              <a:t>Inside UNC Charlotte</a:t>
            </a:r>
          </a:p>
          <a:p>
            <a:pPr lvl="1"/>
            <a:r>
              <a:rPr lang="en-US" dirty="0"/>
              <a:t>AA </a:t>
            </a:r>
            <a:r>
              <a:rPr lang="en-US" dirty="0" err="1"/>
              <a:t>eNews</a:t>
            </a:r>
            <a:r>
              <a:rPr lang="en-US" dirty="0"/>
              <a:t> Digest</a:t>
            </a:r>
          </a:p>
          <a:p>
            <a:pPr lvl="1"/>
            <a:r>
              <a:rPr lang="en-US" dirty="0"/>
              <a:t>CTL Bi-Weekly Messages</a:t>
            </a:r>
          </a:p>
          <a:p>
            <a:pPr lvl="1"/>
            <a:r>
              <a:rPr lang="en-US" dirty="0"/>
              <a:t>My UNC Charlotte (Faculty)</a:t>
            </a:r>
          </a:p>
          <a:p>
            <a:pPr marL="0" indent="0">
              <a:buNone/>
            </a:pPr>
            <a:r>
              <a:rPr lang="en-US" b="1" dirty="0"/>
              <a:t>December</a:t>
            </a:r>
          </a:p>
          <a:p>
            <a:pPr lvl="1"/>
            <a:r>
              <a:rPr lang="en-US" dirty="0"/>
              <a:t>Instructors assigning F/U grades</a:t>
            </a:r>
          </a:p>
          <a:p>
            <a:pPr lvl="1"/>
            <a:endParaRPr lang="en-US" dirty="0"/>
          </a:p>
        </p:txBody>
      </p:sp>
      <p:sp>
        <p:nvSpPr>
          <p:cNvPr id="5" name="Content Placeholder 3">
            <a:extLst>
              <a:ext uri="{FF2B5EF4-FFF2-40B4-BE49-F238E27FC236}">
                <a16:creationId xmlns:a16="http://schemas.microsoft.com/office/drawing/2014/main" id="{9A50AD87-EF18-4AA0-A1A6-F6CA4986429A}"/>
              </a:ext>
            </a:extLst>
          </p:cNvPr>
          <p:cNvSpPr txBox="1">
            <a:spLocks/>
          </p:cNvSpPr>
          <p:nvPr/>
        </p:nvSpPr>
        <p:spPr>
          <a:xfrm>
            <a:off x="5881732" y="1601821"/>
            <a:ext cx="4698719"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b="1" dirty="0"/>
              <a:t>January</a:t>
            </a:r>
          </a:p>
          <a:p>
            <a:pPr lvl="1"/>
            <a:r>
              <a:rPr lang="en-US" dirty="0"/>
              <a:t>Start of Term Email</a:t>
            </a:r>
          </a:p>
          <a:p>
            <a:pPr marL="0" indent="0">
              <a:buNone/>
            </a:pPr>
            <a:r>
              <a:rPr lang="en-US" b="1" dirty="0"/>
              <a:t>February</a:t>
            </a:r>
          </a:p>
          <a:p>
            <a:pPr lvl="1"/>
            <a:r>
              <a:rPr lang="en-US" dirty="0"/>
              <a:t>Part A Term – Grading Open</a:t>
            </a:r>
          </a:p>
          <a:p>
            <a:pPr marL="0" indent="0">
              <a:buNone/>
            </a:pPr>
            <a:r>
              <a:rPr lang="en-US" b="1" dirty="0"/>
              <a:t>March</a:t>
            </a:r>
          </a:p>
          <a:p>
            <a:pPr lvl="1"/>
            <a:r>
              <a:rPr lang="en-US" dirty="0"/>
              <a:t>Full Term &amp; Part B Term – Grading Open</a:t>
            </a:r>
          </a:p>
          <a:p>
            <a:pPr marL="0" indent="0">
              <a:buNone/>
            </a:pPr>
            <a:r>
              <a:rPr lang="en-US" b="1" dirty="0"/>
              <a:t>May</a:t>
            </a:r>
          </a:p>
          <a:p>
            <a:pPr lvl="1"/>
            <a:r>
              <a:rPr lang="en-US" dirty="0"/>
              <a:t>Non-Reported Grades</a:t>
            </a:r>
          </a:p>
          <a:p>
            <a:pPr lvl="1"/>
            <a:endParaRPr lang="en-US" dirty="0"/>
          </a:p>
        </p:txBody>
      </p:sp>
    </p:spTree>
    <p:extLst>
      <p:ext uri="{BB962C8B-B14F-4D97-AF65-F5344CB8AC3E}">
        <p14:creationId xmlns:p14="http://schemas.microsoft.com/office/powerpoint/2010/main" val="128274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a:t>
            </a:r>
          </a:p>
        </p:txBody>
      </p:sp>
      <p:sp>
        <p:nvSpPr>
          <p:cNvPr id="3" name="Slide Number Placeholder 2"/>
          <p:cNvSpPr>
            <a:spLocks noGrp="1"/>
          </p:cNvSpPr>
          <p:nvPr>
            <p:ph type="sldNum" sz="quarter" idx="12"/>
          </p:nvPr>
        </p:nvSpPr>
        <p:spPr/>
        <p:txBody>
          <a:bodyPr>
            <a:normAutofit fontScale="85000" lnSpcReduction="20000"/>
          </a:bodyPr>
          <a:lstStyle/>
          <a:p>
            <a:pPr>
              <a:defRPr/>
            </a:pPr>
            <a:fld id="{998FDE41-A36F-43ED-872D-3C9F2B62A090}" type="slidenum">
              <a:rPr lang="en-US" smtClean="0"/>
              <a:pPr>
                <a:defRPr/>
              </a:pPr>
              <a:t>9</a:t>
            </a:fld>
            <a:endParaRPr lang="en-US" dirty="0"/>
          </a:p>
        </p:txBody>
      </p:sp>
      <p:sp>
        <p:nvSpPr>
          <p:cNvPr id="4" name="Content Placeholder 3"/>
          <p:cNvSpPr>
            <a:spLocks noGrp="1"/>
          </p:cNvSpPr>
          <p:nvPr>
            <p:ph sz="quarter" idx="1"/>
          </p:nvPr>
        </p:nvSpPr>
        <p:spPr>
          <a:xfrm>
            <a:off x="660400" y="1861457"/>
            <a:ext cx="10871200" cy="4495800"/>
          </a:xfrm>
        </p:spPr>
        <p:txBody>
          <a:bodyPr>
            <a:normAutofit fontScale="92500" lnSpcReduction="20000"/>
          </a:bodyPr>
          <a:lstStyle/>
          <a:p>
            <a:r>
              <a:rPr lang="en-US" dirty="0"/>
              <a:t>Sept 10 – Associate Deans</a:t>
            </a:r>
          </a:p>
          <a:p>
            <a:r>
              <a:rPr lang="en-US" dirty="0"/>
              <a:t>Sept 20 – Department Chairs/Directors</a:t>
            </a:r>
          </a:p>
          <a:p>
            <a:r>
              <a:rPr lang="en-US" dirty="0"/>
              <a:t>Sept 26 – Faculty Council</a:t>
            </a:r>
          </a:p>
          <a:p>
            <a:r>
              <a:rPr lang="en-US" dirty="0"/>
              <a:t>Sept 25-26 – Registrar Forums</a:t>
            </a:r>
          </a:p>
          <a:p>
            <a:endParaRPr lang="en-US" b="1" dirty="0"/>
          </a:p>
          <a:p>
            <a:pPr marL="0" indent="0">
              <a:buNone/>
            </a:pPr>
            <a:r>
              <a:rPr lang="en-US" b="1" u="sng" dirty="0"/>
              <a:t>General Info Sessions (no RSVP - Drop In)</a:t>
            </a:r>
          </a:p>
          <a:p>
            <a:r>
              <a:rPr lang="en-US" dirty="0"/>
              <a:t>October 10 – 2pm DUKE 208</a:t>
            </a:r>
          </a:p>
          <a:p>
            <a:r>
              <a:rPr lang="en-US" dirty="0"/>
              <a:t>November 20 – 10am CHHS 122</a:t>
            </a:r>
          </a:p>
          <a:p>
            <a:r>
              <a:rPr lang="en-US" dirty="0"/>
              <a:t>January 14 – 3pm COED 102</a:t>
            </a:r>
          </a:p>
          <a:p>
            <a:r>
              <a:rPr lang="en-US" dirty="0"/>
              <a:t>January (</a:t>
            </a:r>
            <a:r>
              <a:rPr lang="en-US" dirty="0">
                <a:solidFill>
                  <a:srgbClr val="C00000"/>
                </a:solidFill>
              </a:rPr>
              <a:t>TBD</a:t>
            </a:r>
            <a:r>
              <a:rPr lang="en-US" dirty="0"/>
              <a:t>) – CCB</a:t>
            </a:r>
          </a:p>
          <a:p>
            <a:endParaRPr lang="en-US" dirty="0"/>
          </a:p>
          <a:p>
            <a:pPr marL="365760" lvl="1" indent="0">
              <a:buNone/>
            </a:pPr>
            <a:endParaRPr lang="en-US" dirty="0"/>
          </a:p>
        </p:txBody>
      </p:sp>
    </p:spTree>
    <p:extLst>
      <p:ext uri="{BB962C8B-B14F-4D97-AF65-F5344CB8AC3E}">
        <p14:creationId xmlns:p14="http://schemas.microsoft.com/office/powerpoint/2010/main" val="8756218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6">
      <a:dk1>
        <a:sysClr val="windowText" lastClr="000000"/>
      </a:dk1>
      <a:lt1>
        <a:sysClr val="window" lastClr="FFFFFF"/>
      </a:lt1>
      <a:dk2>
        <a:srgbClr val="0C4116"/>
      </a:dk2>
      <a:lt2>
        <a:srgbClr val="FEFAC9"/>
      </a:lt2>
      <a:accent1>
        <a:srgbClr val="126522"/>
      </a:accent1>
      <a:accent2>
        <a:srgbClr val="D9D8B0"/>
      </a:accent2>
      <a:accent3>
        <a:srgbClr val="D9D8B0"/>
      </a:accent3>
      <a:accent4>
        <a:srgbClr val="C9D2BD"/>
      </a:accent4>
      <a:accent5>
        <a:srgbClr val="D9D8B0"/>
      </a:accent5>
      <a:accent6>
        <a:srgbClr val="BECA95"/>
      </a:accent6>
      <a:hlink>
        <a:srgbClr val="262626"/>
      </a:hlink>
      <a:folHlink>
        <a:srgbClr val="F3A44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23783</TotalTime>
  <Words>769</Words>
  <Application>Microsoft Office PowerPoint</Application>
  <PresentationFormat>Widescreen</PresentationFormat>
  <Paragraphs>135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Tw Cen MT</vt:lpstr>
      <vt:lpstr>Wingdings</vt:lpstr>
      <vt:lpstr>Wingdings 2</vt:lpstr>
      <vt:lpstr>Median</vt:lpstr>
      <vt:lpstr>Last DaTE of Attendance</vt:lpstr>
      <vt:lpstr>New Requirements for F and U Grades</vt:lpstr>
      <vt:lpstr>Why is this required for all students?</vt:lpstr>
      <vt:lpstr> Participation Examples </vt:lpstr>
      <vt:lpstr>Attendance Scenarios</vt:lpstr>
      <vt:lpstr>Resources</vt:lpstr>
      <vt:lpstr>Last Day of Attendance Webpage &amp; FAQ</vt:lpstr>
      <vt:lpstr>Reminders</vt:lpstr>
      <vt:lpstr>Outreach</vt:lpstr>
      <vt:lpstr>Appendix</vt:lpstr>
      <vt:lpstr>Self-Service Banner Screen Shots</vt:lpstr>
      <vt:lpstr>Self-Service Banner Screen Shots</vt:lpstr>
      <vt:lpstr>Self-Service Banner Screen Shots</vt:lpstr>
      <vt:lpstr>Self-Service Banner Screen Shots</vt:lpstr>
      <vt:lpstr>Self-Service Banner Screen Shots</vt:lpstr>
      <vt:lpstr>Canvas Screen Shots</vt:lpstr>
      <vt:lpstr>Canvas Screen Shots</vt:lpstr>
      <vt:lpstr>Canvas Screen Shots</vt:lpstr>
      <vt:lpstr>Questions</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 Day of Attendance</dc:title>
  <dc:creator>Ramstack, Katie</dc:creator>
  <cp:lastModifiedBy>Wyse, Matt</cp:lastModifiedBy>
  <cp:revision>272</cp:revision>
  <cp:lastPrinted>2019-09-18T11:54:05Z</cp:lastPrinted>
  <dcterms:created xsi:type="dcterms:W3CDTF">2018-10-15T17:10:05Z</dcterms:created>
  <dcterms:modified xsi:type="dcterms:W3CDTF">2019-09-25T20:33:11Z</dcterms:modified>
</cp:coreProperties>
</file>