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18"/>
  </p:notesMasterIdLst>
  <p:sldIdLst>
    <p:sldId id="256" r:id="rId2"/>
    <p:sldId id="257" r:id="rId3"/>
    <p:sldId id="258" r:id="rId4"/>
    <p:sldId id="263" r:id="rId5"/>
    <p:sldId id="268" r:id="rId6"/>
    <p:sldId id="266" r:id="rId7"/>
    <p:sldId id="267" r:id="rId8"/>
    <p:sldId id="259" r:id="rId9"/>
    <p:sldId id="271" r:id="rId10"/>
    <p:sldId id="269" r:id="rId11"/>
    <p:sldId id="270" r:id="rId12"/>
    <p:sldId id="272" r:id="rId13"/>
    <p:sldId id="264" r:id="rId14"/>
    <p:sldId id="265" r:id="rId15"/>
    <p:sldId id="261" r:id="rId16"/>
    <p:sldId id="262" r:id="rId17"/>
  </p:sldIdLst>
  <p:sldSz cx="9144000" cy="6858000" type="screen4x3"/>
  <p:notesSz cx="9144000" cy="6858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04" autoAdjust="0"/>
    <p:restoredTop sz="94660"/>
  </p:normalViewPr>
  <p:slideViewPr>
    <p:cSldViewPr>
      <p:cViewPr varScale="1">
        <p:scale>
          <a:sx n="69" d="100"/>
          <a:sy n="69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Faculty/Staff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New Tickets</c:v>
                </c:pt>
                <c:pt idx="1">
                  <c:v>Resolved Tickets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11040</c:v>
                </c:pt>
                <c:pt idx="1">
                  <c:v>11098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Students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Sheet1!$A$2:$A$3</c:f>
              <c:strCache>
                <c:ptCount val="2"/>
                <c:pt idx="0">
                  <c:v>New Tickets</c:v>
                </c:pt>
                <c:pt idx="1">
                  <c:v>Resolved Tickets</c:v>
                </c:pt>
              </c:strCache>
            </c:strRef>
          </c:cat>
          <c:val>
            <c:numRef>
              <c:f>Sheet1!$C$2:$C$3</c:f>
              <c:numCache>
                <c:formatCode>General</c:formatCode>
                <c:ptCount val="2"/>
                <c:pt idx="0">
                  <c:v>9391</c:v>
                </c:pt>
                <c:pt idx="1">
                  <c:v>9457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36223488"/>
        <c:axId val="86547200"/>
      </c:barChart>
      <c:catAx>
        <c:axId val="36223488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b="1">
                <a:solidFill>
                  <a:schemeClr val="bg1"/>
                </a:solidFill>
              </a:defRPr>
            </a:pPr>
            <a:endParaRPr lang="en-US"/>
          </a:p>
        </c:txPr>
        <c:crossAx val="86547200"/>
        <c:crosses val="autoZero"/>
        <c:auto val="1"/>
        <c:lblAlgn val="ctr"/>
        <c:lblOffset val="100"/>
        <c:noMultiLvlLbl val="0"/>
      </c:catAx>
      <c:valAx>
        <c:axId val="865472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36223488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b="1">
              <a:solidFill>
                <a:schemeClr val="bg1"/>
              </a:solidFill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# Moodle </a:t>
            </a:r>
            <a:r>
              <a:rPr lang="en-US" dirty="0"/>
              <a:t>Courses</a:t>
            </a: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Moodle Courses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Sheet1!$A$2:$A$3</c:f>
              <c:numCache>
                <c:formatCode>General</c:formatCode>
                <c:ptCount val="2"/>
                <c:pt idx="0">
                  <c:v>2009</c:v>
                </c:pt>
                <c:pt idx="1">
                  <c:v>2013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800</c:v>
                </c:pt>
                <c:pt idx="1">
                  <c:v>2750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7220864"/>
        <c:axId val="113386624"/>
      </c:barChart>
      <c:catAx>
        <c:axId val="372208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3386624"/>
        <c:crosses val="autoZero"/>
        <c:auto val="0"/>
        <c:lblAlgn val="ctr"/>
        <c:lblOffset val="100"/>
        <c:noMultiLvlLbl val="0"/>
      </c:catAx>
      <c:valAx>
        <c:axId val="11338662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72208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>
          <a:solidFill>
            <a:schemeClr val="bg1"/>
          </a:solidFill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l">
              <a:defRPr>
                <a:solidFill>
                  <a:schemeClr val="bg1"/>
                </a:solidFill>
              </a:defRPr>
            </a:pPr>
            <a:r>
              <a:rPr lang="en-US" dirty="0">
                <a:solidFill>
                  <a:schemeClr val="bg1"/>
                </a:solidFill>
              </a:rPr>
              <a:t># </a:t>
            </a:r>
            <a:r>
              <a:rPr lang="en-US" dirty="0" smtClean="0">
                <a:solidFill>
                  <a:schemeClr val="bg1"/>
                </a:solidFill>
              </a:rPr>
              <a:t>Instructors Using Moodle</a:t>
            </a:r>
            <a:endParaRPr lang="en-US" dirty="0">
              <a:solidFill>
                <a:schemeClr val="bg1"/>
              </a:solidFill>
            </a:endParaRPr>
          </a:p>
        </c:rich>
      </c:tx>
      <c:layout>
        <c:manualLayout>
          <c:xMode val="edge"/>
          <c:yMode val="edge"/>
          <c:x val="0.14665311997290661"/>
          <c:y val="1.7751421012920793E-2"/>
        </c:manualLayout>
      </c:layout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# Instructors</c:v>
                </c:pt>
              </c:strCache>
            </c:strRef>
          </c:tx>
          <c:invertIfNegative val="0"/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Sheet1!$A$2:$A$3</c:f>
              <c:numCache>
                <c:formatCode>General</c:formatCode>
                <c:ptCount val="2"/>
                <c:pt idx="0">
                  <c:v>2009</c:v>
                </c:pt>
                <c:pt idx="1">
                  <c:v>2013</c:v>
                </c:pt>
              </c:numCache>
            </c:numRef>
          </c:cat>
          <c:val>
            <c:numRef>
              <c:f>Sheet1!$B$2:$B$3</c:f>
              <c:numCache>
                <c:formatCode>General</c:formatCode>
                <c:ptCount val="2"/>
                <c:pt idx="0">
                  <c:v>650</c:v>
                </c:pt>
                <c:pt idx="1">
                  <c:v>1450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444288"/>
        <c:axId val="113388928"/>
      </c:barChart>
      <c:catAx>
        <c:axId val="424442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113388928"/>
        <c:crosses val="autoZero"/>
        <c:auto val="1"/>
        <c:lblAlgn val="ctr"/>
        <c:lblOffset val="100"/>
        <c:noMultiLvlLbl val="0"/>
      </c:catAx>
      <c:valAx>
        <c:axId val="113388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solidFill>
                  <a:schemeClr val="bg1"/>
                </a:solidFill>
              </a:defRPr>
            </a:pPr>
            <a:endParaRPr lang="en-US"/>
          </a:p>
        </c:txPr>
        <c:crossAx val="424442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299" cy="25717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defRPr sz="1100"/>
            </a:lvl1pPr>
            <a:lvl2pPr>
              <a:defRPr sz="1100"/>
            </a:lvl2pPr>
            <a:lvl3pPr>
              <a:defRPr sz="11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18479897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36" name="Shape 36"/>
          <p:cNvSpPr>
            <a:spLocks noGrp="1" noRot="1" noChangeAspect="1"/>
          </p:cNvSpPr>
          <p:nvPr>
            <p:ph type="sldImg" idx="2"/>
          </p:nvPr>
        </p:nvSpPr>
        <p:spPr>
          <a:xfrm>
            <a:off x="1524300" y="514350"/>
            <a:ext cx="6096299" cy="25717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0" name="Shape 50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56" name="Shape 56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68" name="Shape 68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body" idx="1"/>
          </p:nvPr>
        </p:nvSpPr>
        <p:spPr>
          <a:xfrm>
            <a:off x="914400" y="3257550"/>
            <a:ext cx="7315200" cy="3086099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endParaRPr/>
          </a:p>
        </p:txBody>
      </p:sp>
      <p:sp>
        <p:nvSpPr>
          <p:cNvPr id="76" name="Shape 76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subTitle" idx="1"/>
          </p:nvPr>
        </p:nvSpPr>
        <p:spPr>
          <a:xfrm>
            <a:off x="609600" y="1905000"/>
            <a:ext cx="7924799" cy="533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600"/>
              </a:spcBef>
              <a:buClr>
                <a:schemeClr val="lt1"/>
              </a:buClr>
              <a:buFont typeface="Arial"/>
              <a:buNone/>
              <a:defRPr sz="3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/>
          <p:nvPr/>
        </p:nvSpPr>
        <p:spPr>
          <a:xfrm>
            <a:off x="609600" y="2438400"/>
            <a:ext cx="7924799" cy="1828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1" name="Shape 11"/>
          <p:cNvSpPr txBox="1"/>
          <p:nvPr/>
        </p:nvSpPr>
        <p:spPr>
          <a:xfrm>
            <a:off x="609600" y="4419600"/>
            <a:ext cx="7924799" cy="5333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sp>
        <p:nvSpPr>
          <p:cNvPr id="12" name="Shape 12"/>
          <p:cNvSpPr txBox="1"/>
          <p:nvPr/>
        </p:nvSpPr>
        <p:spPr>
          <a:xfrm>
            <a:off x="685800" y="4876800"/>
            <a:ext cx="8077199" cy="13715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grpSp>
        <p:nvGrpSpPr>
          <p:cNvPr id="13" name="Shape 13"/>
          <p:cNvGrpSpPr/>
          <p:nvPr/>
        </p:nvGrpSpPr>
        <p:grpSpPr>
          <a:xfrm>
            <a:off x="457200" y="5846762"/>
            <a:ext cx="8524875" cy="850900"/>
            <a:chOff x="457200" y="5846762"/>
            <a:chExt cx="8524875" cy="850900"/>
          </a:xfrm>
        </p:grpSpPr>
        <p:sp>
          <p:nvSpPr>
            <p:cNvPr id="14" name="Shape 14"/>
            <p:cNvSpPr/>
            <p:nvPr/>
          </p:nvSpPr>
          <p:spPr>
            <a:xfrm>
              <a:off x="7010400" y="5846762"/>
              <a:ext cx="1971675" cy="850900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</p:spPr>
        </p:sp>
        <p:cxnSp>
          <p:nvCxnSpPr>
            <p:cNvPr id="15" name="Shape 15"/>
            <p:cNvCxnSpPr/>
            <p:nvPr/>
          </p:nvCxnSpPr>
          <p:spPr>
            <a:xfrm>
              <a:off x="457200" y="6628000"/>
              <a:ext cx="6400799" cy="1434"/>
            </a:xfrm>
            <a:prstGeom prst="straightConnector1">
              <a:avLst/>
            </a:prstGeom>
            <a:noFill/>
            <a:ln w="317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ubTitle" idx="1"/>
          </p:nvPr>
        </p:nvSpPr>
        <p:spPr>
          <a:xfrm>
            <a:off x="609600" y="1905000"/>
            <a:ext cx="4267199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indent="0" algn="l" rtl="0">
              <a:spcBef>
                <a:spcPts val="600"/>
              </a:spcBef>
              <a:buClr>
                <a:schemeClr val="lt1"/>
              </a:buClr>
              <a:buFont typeface="Arial"/>
              <a:buNone/>
              <a:defRPr sz="3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indent="0" algn="ctr" rtl="0">
              <a:spcBef>
                <a:spcPts val="560"/>
              </a:spcBef>
              <a:buClr>
                <a:srgbClr val="888888"/>
              </a:buClr>
              <a:buFont typeface="Calibri"/>
              <a:buNone/>
              <a:defRPr sz="28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indent="0" algn="ctr" rtl="0">
              <a:spcBef>
                <a:spcPts val="480"/>
              </a:spcBef>
              <a:buClr>
                <a:srgbClr val="888888"/>
              </a:buClr>
              <a:buFont typeface="Calibri"/>
              <a:buNone/>
              <a:defRPr sz="24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 baseline="0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 sz="2000" b="0" i="0" u="none" strike="noStrike" cap="none" baseline="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/>
          <p:nvPr/>
        </p:nvSpPr>
        <p:spPr>
          <a:xfrm>
            <a:off x="609600" y="3124200"/>
            <a:ext cx="3886200" cy="274319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endParaRPr/>
          </a:p>
        </p:txBody>
      </p:sp>
      <p:grpSp>
        <p:nvGrpSpPr>
          <p:cNvPr id="20" name="Shape 20"/>
          <p:cNvGrpSpPr/>
          <p:nvPr/>
        </p:nvGrpSpPr>
        <p:grpSpPr>
          <a:xfrm>
            <a:off x="457200" y="5846762"/>
            <a:ext cx="8524875" cy="850900"/>
            <a:chOff x="457200" y="5846762"/>
            <a:chExt cx="8524875" cy="850900"/>
          </a:xfrm>
        </p:grpSpPr>
        <p:sp>
          <p:nvSpPr>
            <p:cNvPr id="21" name="Shape 21"/>
            <p:cNvSpPr/>
            <p:nvPr/>
          </p:nvSpPr>
          <p:spPr>
            <a:xfrm>
              <a:off x="7010400" y="5846762"/>
              <a:ext cx="1971675" cy="850900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</p:spPr>
        </p:sp>
        <p:cxnSp>
          <p:nvCxnSpPr>
            <p:cNvPr id="22" name="Shape 22"/>
            <p:cNvCxnSpPr/>
            <p:nvPr/>
          </p:nvCxnSpPr>
          <p:spPr>
            <a:xfrm>
              <a:off x="457200" y="6628000"/>
              <a:ext cx="6400799" cy="1434"/>
            </a:xfrm>
            <a:prstGeom prst="straightConnector1">
              <a:avLst/>
            </a:prstGeom>
            <a:noFill/>
            <a:ln w="317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wo Conten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800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1524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lt1"/>
              </a:buClr>
              <a:buFont typeface="Arial"/>
              <a:buChar char="•"/>
              <a:defRPr sz="3000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rtl="0">
              <a:defRPr sz="260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2"/>
          </p:nvPr>
        </p:nvSpPr>
        <p:spPr>
          <a:xfrm>
            <a:off x="5562600" y="1600200"/>
            <a:ext cx="31241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rtl="0">
              <a:defRPr sz="2800" i="1"/>
            </a:lvl1pPr>
            <a:lvl2pPr rtl="0">
              <a:defRPr sz="2400"/>
            </a:lvl2pPr>
            <a:lvl3pPr rtl="0">
              <a:defRPr sz="2000"/>
            </a:lvl3pPr>
            <a:lvl4pPr rtl="0">
              <a:defRPr sz="1800"/>
            </a:lvl4pPr>
            <a:lvl5pPr rtl="0">
              <a:defRPr sz="1800"/>
            </a:lvl5pPr>
            <a:lvl6pPr rtl="0">
              <a:defRPr sz="1800"/>
            </a:lvl6pPr>
            <a:lvl7pPr rtl="0">
              <a:defRPr sz="1800"/>
            </a:lvl7pPr>
            <a:lvl8pPr rtl="0">
              <a:defRPr sz="1800"/>
            </a:lvl8pPr>
            <a:lvl9pPr rtl="0">
              <a:defRPr sz="18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ctrTitle"/>
          </p:nvPr>
        </p:nvSpPr>
        <p:spPr>
          <a:xfrm>
            <a:off x="152400" y="228601"/>
            <a:ext cx="8991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0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grpSp>
        <p:nvGrpSpPr>
          <p:cNvPr id="27" name="Shape 27"/>
          <p:cNvGrpSpPr/>
          <p:nvPr/>
        </p:nvGrpSpPr>
        <p:grpSpPr>
          <a:xfrm>
            <a:off x="457200" y="5846762"/>
            <a:ext cx="8524875" cy="850900"/>
            <a:chOff x="457200" y="5846762"/>
            <a:chExt cx="8524875" cy="850900"/>
          </a:xfrm>
        </p:grpSpPr>
        <p:sp>
          <p:nvSpPr>
            <p:cNvPr id="28" name="Shape 28"/>
            <p:cNvSpPr/>
            <p:nvPr/>
          </p:nvSpPr>
          <p:spPr>
            <a:xfrm>
              <a:off x="7010400" y="5846762"/>
              <a:ext cx="1971675" cy="850900"/>
            </a:xfrm>
            <a:prstGeom prst="rect">
              <a:avLst/>
            </a:prstGeom>
            <a:blipFill>
              <a:blip r:embed="rId2"/>
              <a:stretch>
                <a:fillRect/>
              </a:stretch>
            </a:blipFill>
          </p:spPr>
        </p:sp>
        <p:cxnSp>
          <p:nvCxnSpPr>
            <p:cNvPr id="29" name="Shape 29"/>
            <p:cNvCxnSpPr/>
            <p:nvPr/>
          </p:nvCxnSpPr>
          <p:spPr>
            <a:xfrm>
              <a:off x="457200" y="6628000"/>
              <a:ext cx="6400799" cy="1434"/>
            </a:xfrm>
            <a:prstGeom prst="straightConnector1">
              <a:avLst/>
            </a:prstGeom>
            <a:noFill/>
            <a:ln w="31750" cap="flat">
              <a:solidFill>
                <a:schemeClr val="lt1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5"/>
          <a:stretch>
            <a:fillRect/>
          </a:stretch>
        </a:blip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304800" y="274637"/>
            <a:ext cx="8610599" cy="9445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indent="0" algn="ctr" rtl="0">
              <a:spcBef>
                <a:spcPts val="0"/>
              </a:spcBef>
              <a:buClr>
                <a:schemeClr val="lt1"/>
              </a:buClr>
              <a:buFont typeface="Arial"/>
              <a:buNone/>
              <a:defRPr sz="4400" b="1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indent="0" algn="l" rtl="0">
              <a:defRPr/>
            </a:lvl2pPr>
            <a:lvl3pPr marL="0" marR="0" indent="0" algn="l" rtl="0">
              <a:defRPr/>
            </a:lvl3pPr>
            <a:lvl4pPr marL="0" marR="0" indent="0" algn="l" rtl="0">
              <a:defRPr/>
            </a:lvl4pPr>
            <a:lvl5pPr marL="0" marR="0" indent="0" algn="l" rtl="0">
              <a:defRPr/>
            </a:lvl5pPr>
            <a:lvl6pPr marL="0" marR="0" indent="0" algn="l" rtl="0">
              <a:defRPr/>
            </a:lvl6pPr>
            <a:lvl7pPr marL="0" marR="0" indent="0" algn="l" rtl="0">
              <a:defRPr/>
            </a:lvl7pPr>
            <a:lvl8pPr marL="0" marR="0" indent="0" algn="l" rtl="0">
              <a:defRPr/>
            </a:lvl8pPr>
            <a:lvl9pPr marL="0" marR="0" indent="0" algn="l" rtl="0">
              <a:defRPr/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0" y="5486400"/>
            <a:ext cx="9144000" cy="10969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ctr" rtl="0">
              <a:spcBef>
                <a:spcPts val="480"/>
              </a:spcBef>
              <a:buClr>
                <a:schemeClr val="lt1"/>
              </a:buClr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indent="-107950" algn="l" rtl="0">
              <a:spcBef>
                <a:spcPts val="560"/>
              </a:spcBef>
              <a:buClr>
                <a:schemeClr val="dk1"/>
              </a:buClr>
              <a:buFont typeface="Calibri"/>
              <a:buChar char="–"/>
              <a:defRPr sz="28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indent="-76200" algn="l" rtl="0">
              <a:spcBef>
                <a:spcPts val="480"/>
              </a:spcBef>
              <a:buClr>
                <a:schemeClr val="dk1"/>
              </a:buClr>
              <a:buFont typeface="Calibri"/>
              <a:buChar char="•"/>
              <a:defRPr sz="24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–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indent="-228600" algn="ctr" rtl="0">
              <a:spcBef>
                <a:spcPts val="480"/>
              </a:spcBef>
              <a:buClr>
                <a:schemeClr val="lt1"/>
              </a:buClr>
              <a:buFont typeface="Arial"/>
              <a:buNone/>
              <a:defRPr sz="2400" b="0" i="0" u="none" strike="noStrike" cap="none" baseline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 sz="2000" b="0" i="0" u="none" strike="noStrike" cap="none" baseline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/>
        </p:nvSpPr>
        <p:spPr>
          <a:xfrm>
            <a:off x="108300" y="86450"/>
            <a:ext cx="9129097" cy="6858000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32" name="Shape 32"/>
          <p:cNvSpPr txBox="1"/>
          <p:nvPr/>
        </p:nvSpPr>
        <p:spPr>
          <a:xfrm>
            <a:off x="0" y="685800"/>
            <a:ext cx="9144000" cy="11079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2200"/>
              </a:spcBef>
              <a:buSzPct val="25000"/>
              <a:buNone/>
            </a:pPr>
            <a:r>
              <a:rPr lang="en-US" sz="4400" b="1">
                <a:solidFill>
                  <a:schemeClr val="lt1"/>
                </a:solidFill>
              </a:rPr>
              <a:t>State of Information Technology</a:t>
            </a:r>
          </a:p>
          <a:p>
            <a:pPr marL="0" marR="0" lvl="0" indent="0" algn="ctr" rtl="0">
              <a:spcBef>
                <a:spcPts val="2200"/>
              </a:spcBef>
              <a:buSzPct val="25000"/>
              <a:buNone/>
            </a:pPr>
            <a:r>
              <a:rPr lang="en-US" sz="3000" b="1">
                <a:solidFill>
                  <a:schemeClr val="lt1"/>
                </a:solidFill>
              </a:rPr>
              <a:t>Presentation for Faculty Council</a:t>
            </a:r>
          </a:p>
        </p:txBody>
      </p:sp>
      <p:sp>
        <p:nvSpPr>
          <p:cNvPr id="33" name="Shape 33"/>
          <p:cNvSpPr txBox="1"/>
          <p:nvPr/>
        </p:nvSpPr>
        <p:spPr>
          <a:xfrm>
            <a:off x="0" y="5105400"/>
            <a:ext cx="9144000" cy="101566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1200"/>
              </a:spcBef>
              <a:buSzPct val="25000"/>
              <a:buNone/>
            </a:pPr>
            <a:r>
              <a:rPr lang="en-US" sz="2400">
                <a:solidFill>
                  <a:schemeClr val="lt1"/>
                </a:solidFill>
              </a:rPr>
              <a:t>November 14, 2013</a:t>
            </a:r>
          </a:p>
          <a:p>
            <a:pPr marL="0" marR="0" lvl="0" indent="0" algn="ctr" rtl="0">
              <a:spcBef>
                <a:spcPts val="120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</a:rPr>
              <a:t>Mike Carlin</a:t>
            </a:r>
          </a:p>
          <a:p>
            <a:pPr marL="0" marR="0" lvl="0" indent="0" algn="ctr" rtl="0">
              <a:spcBef>
                <a:spcPts val="1200"/>
              </a:spcBef>
              <a:buSzPct val="25000"/>
              <a:buNone/>
            </a:pPr>
            <a:r>
              <a:rPr lang="en-US" sz="1800">
                <a:solidFill>
                  <a:schemeClr val="lt1"/>
                </a:solidFill>
              </a:rPr>
              <a:t>Vice Chancellor for IT and CIO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/>
              <a:t>Areas of Focus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63500" lvl="0" algn="l" rtl="0">
              <a:spcBef>
                <a:spcPts val="500"/>
              </a:spcBef>
              <a:buClr>
                <a:srgbClr val="FFFFFF"/>
              </a:buClr>
              <a:buSzPct val="166666"/>
            </a:pPr>
            <a:r>
              <a:rPr lang="en-US" sz="2800" dirty="0" smtClean="0">
                <a:solidFill>
                  <a:srgbClr val="FFFFFF"/>
                </a:solidFill>
                <a:latin typeface="+mn-lt"/>
              </a:rPr>
              <a:t>Training and Awareness</a:t>
            </a: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2400" b="0" dirty="0" smtClean="0">
                <a:solidFill>
                  <a:srgbClr val="FFFFFF"/>
                </a:solidFill>
                <a:latin typeface="+mn-lt"/>
                <a:sym typeface="Arial"/>
              </a:rPr>
              <a:t>Improve Documentation and Support for Services and Applications</a:t>
            </a: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Enhance Communications and Transparency to the Campus Community</a:t>
            </a:r>
          </a:p>
          <a:p>
            <a:pPr marL="63500">
              <a:spcBef>
                <a:spcPts val="500"/>
              </a:spcBef>
              <a:buClr>
                <a:srgbClr val="FFFFFF"/>
              </a:buClr>
              <a:buSzPct val="166666"/>
            </a:pPr>
            <a:r>
              <a:rPr lang="en-US" sz="2600" dirty="0" smtClean="0">
                <a:solidFill>
                  <a:srgbClr val="FFFFFF"/>
                </a:solidFill>
                <a:latin typeface="+mn-lt"/>
              </a:rPr>
              <a:t>IT Master Plan</a:t>
            </a:r>
          </a:p>
          <a:p>
            <a:pPr marL="977900" lvl="1" indent="-457200" algn="l">
              <a:spcBef>
                <a:spcPts val="500"/>
              </a:spcBef>
              <a:buClr>
                <a:srgbClr val="FFFFFF"/>
              </a:buClr>
              <a:buSzPct val="166666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+mn-lt"/>
              </a:rPr>
              <a:t>Total of 9 Sessions Over the Last Two Months</a:t>
            </a:r>
          </a:p>
          <a:p>
            <a:pPr marL="977900" lvl="1" indent="-457200" algn="l">
              <a:spcBef>
                <a:spcPts val="500"/>
              </a:spcBef>
              <a:buClr>
                <a:srgbClr val="FFFFFF"/>
              </a:buClr>
              <a:buSzPct val="166666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+mn-lt"/>
              </a:rPr>
              <a:t>Completing Last Three Work Sessions This Week</a:t>
            </a:r>
          </a:p>
          <a:p>
            <a:pPr marL="977900" lvl="1" indent="-457200" algn="l">
              <a:spcBef>
                <a:spcPts val="500"/>
              </a:spcBef>
              <a:buClr>
                <a:srgbClr val="FFFFFF"/>
              </a:buClr>
              <a:buSzPct val="166666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+mn-lt"/>
              </a:rPr>
              <a:t>Developed Draft Initiatives From Each Session</a:t>
            </a:r>
          </a:p>
          <a:p>
            <a:pPr marL="977900" lvl="1" indent="-457200" algn="l">
              <a:spcBef>
                <a:spcPts val="500"/>
              </a:spcBef>
              <a:buClr>
                <a:srgbClr val="FFFFFF"/>
              </a:buClr>
              <a:buSzPct val="166666"/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FFFFFF"/>
                </a:solidFill>
                <a:latin typeface="+mn-lt"/>
              </a:rPr>
              <a:t>Draft Report in Early Spring</a:t>
            </a:r>
          </a:p>
          <a:p>
            <a:pPr marL="457200" indent="-393700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endParaRPr lang="en-US" sz="2600" dirty="0">
              <a:solidFill>
                <a:srgbClr val="FFFFFF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63500" lvl="0" algn="l" rtl="0">
              <a:spcBef>
                <a:spcPts val="500"/>
              </a:spcBef>
              <a:buClr>
                <a:srgbClr val="FFFFFF"/>
              </a:buClr>
              <a:buSzPct val="166666"/>
            </a:pPr>
            <a:endParaRPr lang="en-US" sz="2800" dirty="0" smtClean="0">
              <a:solidFill>
                <a:srgbClr val="FFFFFF"/>
              </a:solidFill>
              <a:latin typeface="+mn-lt"/>
            </a:endParaRPr>
          </a:p>
          <a:p>
            <a:pPr lvl="1"/>
            <a:endParaRPr lang="en-US" sz="2400" b="0" dirty="0">
              <a:solidFill>
                <a:srgbClr val="FFFFFF"/>
              </a:solidFill>
              <a:latin typeface="+mn-lt"/>
              <a:sym typeface="Arial"/>
            </a:endParaRPr>
          </a:p>
          <a:p>
            <a:endParaRPr lang="en-US" sz="2600" b="0" dirty="0">
              <a:solidFill>
                <a:srgbClr val="FFFFFF"/>
              </a:solidFill>
              <a:latin typeface="+mn-lt"/>
              <a:sym typeface="Arial"/>
            </a:endParaRPr>
          </a:p>
          <a:p>
            <a:endParaRPr lang="en-US" sz="2600" b="0" dirty="0">
              <a:solidFill>
                <a:srgbClr val="FFFFFF"/>
              </a:solidFill>
              <a:latin typeface="+mn-lt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10394845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ITMP Schedule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600200"/>
            <a:ext cx="8763000" cy="42672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999" y="1127912"/>
            <a:ext cx="7024591" cy="5272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2277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/>
              <a:t>Areas of Focus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63500" lvl="0" algn="l" rtl="0">
              <a:spcBef>
                <a:spcPts val="500"/>
              </a:spcBef>
              <a:buClr>
                <a:srgbClr val="FFFFFF"/>
              </a:buClr>
              <a:buSzPct val="166666"/>
            </a:pPr>
            <a:r>
              <a:rPr lang="en-US" sz="3200" dirty="0" smtClean="0">
                <a:solidFill>
                  <a:srgbClr val="FFFFFF"/>
                </a:solidFill>
                <a:latin typeface="+mn-lt"/>
              </a:rPr>
              <a:t>Continued Improvements to Security</a:t>
            </a:r>
            <a:endParaRPr lang="en-US" sz="3200" dirty="0" smtClean="0">
              <a:solidFill>
                <a:srgbClr val="FFFFFF"/>
              </a:solidFill>
              <a:latin typeface="+mn-lt"/>
            </a:endParaRP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+mn-lt"/>
                <a:sym typeface="Arial"/>
              </a:rPr>
              <a:t>Assess Effectiveness of Current Protections</a:t>
            </a:r>
            <a:endParaRPr lang="en-US" sz="3200" b="0" dirty="0" smtClean="0">
              <a:solidFill>
                <a:srgbClr val="FFFFFF"/>
              </a:solidFill>
              <a:latin typeface="+mn-lt"/>
              <a:sym typeface="Arial"/>
            </a:endParaRP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Ensure Appropriate Balance Between Security and Eas</a:t>
            </a:r>
            <a:r>
              <a:rPr lang="en-US" sz="3200" dirty="0" smtClean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e of Use</a:t>
            </a:r>
            <a:endParaRPr lang="en-US" sz="3200" dirty="0">
              <a:solidFill>
                <a:srgbClr val="FFFFFF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Provide Greate</a:t>
            </a:r>
            <a:r>
              <a:rPr lang="en-US" sz="3200" dirty="0" smtClean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r Transparency to Campus Community</a:t>
            </a:r>
            <a:endParaRPr lang="en-US" sz="3200" dirty="0">
              <a:solidFill>
                <a:srgbClr val="FFFFFF"/>
              </a:solidFill>
              <a:latin typeface="+mn-lt"/>
              <a:ea typeface="Arial"/>
              <a:cs typeface="Arial"/>
              <a:sym typeface="Arial"/>
            </a:endParaRPr>
          </a:p>
          <a:p>
            <a:pPr marL="63500" lvl="0" algn="l" rtl="0">
              <a:spcBef>
                <a:spcPts val="500"/>
              </a:spcBef>
              <a:buClr>
                <a:srgbClr val="FFFFFF"/>
              </a:buClr>
              <a:buSzPct val="166666"/>
            </a:pPr>
            <a:endParaRPr lang="en-US" sz="2800" dirty="0" smtClean="0">
              <a:solidFill>
                <a:srgbClr val="FFFFFF"/>
              </a:solidFill>
              <a:latin typeface="+mn-lt"/>
            </a:endParaRPr>
          </a:p>
          <a:p>
            <a:pPr lvl="1"/>
            <a:endParaRPr lang="en-US" sz="2400" b="0" dirty="0">
              <a:solidFill>
                <a:srgbClr val="FFFFFF"/>
              </a:solidFill>
              <a:latin typeface="+mn-lt"/>
              <a:sym typeface="Arial"/>
            </a:endParaRPr>
          </a:p>
          <a:p>
            <a:endParaRPr lang="en-US" sz="2600" b="0" dirty="0">
              <a:solidFill>
                <a:srgbClr val="FFFFFF"/>
              </a:solidFill>
              <a:latin typeface="+mn-lt"/>
              <a:sym typeface="Arial"/>
            </a:endParaRPr>
          </a:p>
          <a:p>
            <a:endParaRPr lang="en-US" sz="2600" b="0" dirty="0">
              <a:solidFill>
                <a:srgbClr val="FFFFFF"/>
              </a:solidFill>
              <a:latin typeface="+mn-lt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861420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Current </a:t>
            </a:r>
            <a:r>
              <a:rPr lang="en-US" dirty="0" smtClean="0"/>
              <a:t>ITS Sponsored</a:t>
            </a:r>
            <a:r>
              <a:rPr lang="en-US" dirty="0" smtClean="0"/>
              <a:t> </a:t>
            </a:r>
            <a:r>
              <a:rPr lang="en-US" dirty="0" smtClean="0"/>
              <a:t>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143000"/>
            <a:ext cx="8991600" cy="4876800"/>
          </a:xfrm>
        </p:spPr>
        <p:txBody>
          <a:bodyPr/>
          <a:lstStyle/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Security and Compliance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+mn-lt"/>
              </a:rPr>
              <a:t>UNC Charlotte’s Adoption of ISO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27002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Step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1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Policy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Step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2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Standard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Step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3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Guideline(s)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Step </a:t>
            </a:r>
            <a:r>
              <a:rPr lang="en-US" sz="2400" dirty="0">
                <a:solidFill>
                  <a:schemeClr val="bg1"/>
                </a:solidFill>
                <a:latin typeface="+mn-lt"/>
              </a:rPr>
              <a:t>4 Form(s)</a:t>
            </a:r>
          </a:p>
          <a:p>
            <a:r>
              <a:rPr lang="en-US" sz="2400" dirty="0">
                <a:solidFill>
                  <a:schemeClr val="bg1"/>
                </a:solidFill>
                <a:latin typeface="+mn-lt"/>
              </a:rPr>
              <a:t>Beginning With Data Policy and Data Use </a:t>
            </a:r>
            <a:r>
              <a:rPr lang="en-US" sz="2400" dirty="0" smtClean="0">
                <a:solidFill>
                  <a:schemeClr val="bg1"/>
                </a:solidFill>
                <a:latin typeface="+mn-lt"/>
              </a:rPr>
              <a:t>Guidelines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chemeClr val="bg1"/>
                </a:solidFill>
                <a:latin typeface="+mn-lt"/>
              </a:rPr>
              <a:t>Clear </a:t>
            </a:r>
            <a:r>
              <a:rPr lang="en-US" sz="2400" b="0" dirty="0">
                <a:solidFill>
                  <a:schemeClr val="bg1"/>
                </a:solidFill>
                <a:latin typeface="+mn-lt"/>
              </a:rPr>
              <a:t>and Concise </a:t>
            </a:r>
            <a:r>
              <a:rPr lang="en-US" sz="2400" b="0" dirty="0" smtClean="0">
                <a:solidFill>
                  <a:schemeClr val="bg1"/>
                </a:solidFill>
                <a:latin typeface="+mn-lt"/>
              </a:rPr>
              <a:t>Definitions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>
                <a:solidFill>
                  <a:schemeClr val="bg1"/>
                </a:solidFill>
                <a:latin typeface="+mn-lt"/>
              </a:rPr>
              <a:t>Easily </a:t>
            </a:r>
            <a:r>
              <a:rPr lang="en-US" sz="2400" b="0" dirty="0">
                <a:solidFill>
                  <a:schemeClr val="bg1"/>
                </a:solidFill>
                <a:latin typeface="+mn-lt"/>
              </a:rPr>
              <a:t>Understood Data Levels (0 to 3)</a:t>
            </a:r>
          </a:p>
          <a:p>
            <a:endParaRPr lang="en-US" sz="2400" dirty="0" smtClean="0">
              <a:solidFill>
                <a:schemeClr val="bg1"/>
              </a:solidFill>
              <a:latin typeface="+mn-lt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+mn-lt"/>
              </a:rPr>
              <a:t>Audits</a:t>
            </a:r>
            <a:endParaRPr lang="en-US" sz="2400" dirty="0">
              <a:solidFill>
                <a:schemeClr val="bg1"/>
              </a:solidFill>
              <a:latin typeface="+mn-lt"/>
            </a:endParaRPr>
          </a:p>
          <a:p>
            <a:endParaRPr lang="en-US" sz="2400" dirty="0">
              <a:solidFill>
                <a:schemeClr val="bg1"/>
              </a:solidFill>
              <a:latin typeface="+mn-lt"/>
            </a:endParaRPr>
          </a:p>
          <a:p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4671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Current </a:t>
            </a:r>
            <a:r>
              <a:rPr lang="en-US" dirty="0" smtClean="0"/>
              <a:t>ITS Sponsored</a:t>
            </a:r>
            <a:r>
              <a:rPr lang="en-US" dirty="0" smtClean="0"/>
              <a:t> </a:t>
            </a:r>
            <a:r>
              <a:rPr lang="en-US" dirty="0"/>
              <a:t>Projects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" y="1371600"/>
            <a:ext cx="8915400" cy="4724400"/>
          </a:xfrm>
        </p:spPr>
        <p:txBody>
          <a:bodyPr/>
          <a:lstStyle/>
          <a:p>
            <a:r>
              <a:rPr lang="en-US" sz="2400" dirty="0"/>
              <a:t>Identity Management and Single Sign On (SSO)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Shibboleth and </a:t>
            </a:r>
            <a:r>
              <a:rPr lang="en-US" sz="2400" b="0" dirty="0" err="1"/>
              <a:t>InCommon</a:t>
            </a:r>
            <a:r>
              <a:rPr lang="en-US" sz="2400" b="0" dirty="0"/>
              <a:t> </a:t>
            </a:r>
            <a:r>
              <a:rPr lang="en-US" sz="2400" b="0" dirty="0" smtClean="0"/>
              <a:t>Federation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/>
              <a:t>Develop </a:t>
            </a:r>
            <a:r>
              <a:rPr lang="en-US" sz="2400" b="0" dirty="0"/>
              <a:t>and Identify Campus Rules and Convert into Actual Workflows with IDM </a:t>
            </a:r>
            <a:r>
              <a:rPr lang="en-US" sz="2400" b="0" dirty="0" smtClean="0"/>
              <a:t>Tool</a:t>
            </a:r>
          </a:p>
          <a:p>
            <a:r>
              <a:rPr lang="en-US" sz="2400" dirty="0" smtClean="0"/>
              <a:t>Benefits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/>
              <a:t>Complete End to End Account Life Cycle Management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/>
              <a:t>Guest &amp; Sponsored Accounts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/>
              <a:t>Shared Resource Access Between Institutions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 smtClean="0"/>
              <a:t>Federated Authentication with Member Institutions</a:t>
            </a:r>
            <a:endParaRPr lang="en-US" sz="2400" b="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554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dirty="0" smtClean="0"/>
              <a:t>Transformative Project	</a:t>
            </a:r>
            <a:endParaRPr lang="en-US" sz="4000" dirty="0"/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76200" y="1600200"/>
            <a:ext cx="8839200" cy="4526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r>
              <a:rPr lang="en-US" sz="2800" dirty="0" smtClean="0">
                <a:solidFill>
                  <a:srgbClr val="FFFFFF"/>
                </a:solidFill>
              </a:rPr>
              <a:t>Virtual Lab Desktop Pilot Phase II Spring 2014</a:t>
            </a: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FF"/>
                </a:solidFill>
                <a:sym typeface="Arial"/>
              </a:rPr>
              <a:t>Current Participants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FFFFFF"/>
                </a:solidFill>
                <a:sym typeface="Arial"/>
              </a:rPr>
              <a:t>College of Health and Human Services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FFFFFF"/>
                </a:solidFill>
                <a:sym typeface="Arial"/>
              </a:rPr>
              <a:t>College of Business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200" b="0" dirty="0" smtClean="0">
                <a:solidFill>
                  <a:srgbClr val="FFFFFF"/>
                </a:solidFill>
                <a:sym typeface="Arial"/>
              </a:rPr>
              <a:t>College of Computing and Informatics</a:t>
            </a:r>
            <a:endParaRPr lang="en-US" dirty="0">
              <a:solidFill>
                <a:srgbClr val="FFFFFF"/>
              </a:solidFill>
              <a:sym typeface="Arial"/>
            </a:endParaRPr>
          </a:p>
          <a:p>
            <a:pPr marL="914400" lvl="1" indent="-457200" algn="l">
              <a:buFont typeface="Arial" panose="020B0604020202020204" pitchFamily="34" charset="0"/>
              <a:buChar char="•"/>
            </a:pPr>
            <a:r>
              <a:rPr lang="en-US" sz="2600" b="1" dirty="0" smtClean="0">
                <a:solidFill>
                  <a:srgbClr val="FFFFFF"/>
                </a:solidFill>
                <a:sym typeface="Arial"/>
              </a:rPr>
              <a:t>Benefits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FFFFFF"/>
                </a:solidFill>
                <a:sym typeface="Arial"/>
              </a:rPr>
              <a:t>Provides Windows Lab Image Via Web Browser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FFFFFF"/>
                </a:solidFill>
                <a:sym typeface="Arial"/>
              </a:rPr>
              <a:t>Any Time Any Where Access – No Longer Bound to the Lab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FFFFFF"/>
                </a:solidFill>
                <a:sym typeface="Arial"/>
              </a:rPr>
              <a:t>Utilizes New Enhanced Campus </a:t>
            </a:r>
            <a:r>
              <a:rPr lang="en-US" sz="2200" dirty="0" err="1" smtClean="0">
                <a:solidFill>
                  <a:srgbClr val="FFFFFF"/>
                </a:solidFill>
                <a:sym typeface="Arial"/>
              </a:rPr>
              <a:t>WiFi</a:t>
            </a:r>
            <a:endParaRPr lang="en-US" sz="2200" dirty="0" smtClean="0">
              <a:solidFill>
                <a:srgbClr val="FFFFFF"/>
              </a:solidFill>
              <a:sym typeface="Arial"/>
            </a:endParaRP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FFFFFF"/>
                </a:solidFill>
                <a:sym typeface="Arial"/>
              </a:rPr>
              <a:t>Works on Tablets, </a:t>
            </a:r>
            <a:r>
              <a:rPr lang="en-US" sz="2200" dirty="0" err="1" smtClean="0">
                <a:solidFill>
                  <a:srgbClr val="FFFFFF"/>
                </a:solidFill>
                <a:sym typeface="Arial"/>
              </a:rPr>
              <a:t>iPads</a:t>
            </a:r>
            <a:r>
              <a:rPr lang="en-US" sz="2200" dirty="0" smtClean="0">
                <a:solidFill>
                  <a:srgbClr val="FFFFFF"/>
                </a:solidFill>
                <a:sym typeface="Arial"/>
              </a:rPr>
              <a:t>, Laptops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r>
              <a:rPr lang="en-US" sz="2200" dirty="0" smtClean="0">
                <a:solidFill>
                  <a:srgbClr val="FFFFFF"/>
                </a:solidFill>
                <a:sym typeface="Arial"/>
              </a:rPr>
              <a:t>Turn Any Classroom Into A Computer Lab</a:t>
            </a:r>
          </a:p>
          <a:p>
            <a:pPr marL="1371600" lvl="2" indent="-457200" algn="l">
              <a:buFont typeface="Arial" panose="020B0604020202020204" pitchFamily="34" charset="0"/>
              <a:buChar char="•"/>
            </a:pPr>
            <a:endParaRPr lang="en-US" sz="2200" dirty="0">
              <a:solidFill>
                <a:srgbClr val="FFFFFF"/>
              </a:solidFill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US" sz="4000" b="1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505200" y="1570037"/>
            <a:ext cx="5333999" cy="45259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342900" marR="0" lvl="0" indent="-342900" algn="ctr" rtl="0">
              <a:spcBef>
                <a:spcPts val="60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US" sz="3000" b="1" i="0" u="none" strike="noStrike" cap="none" baseline="0" dirty="0" smtClea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spcBef>
                <a:spcPts val="60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US" dirty="0"/>
          </a:p>
          <a:p>
            <a:pPr marL="342900" marR="0" lvl="0" indent="-342900" algn="ctr" rtl="0">
              <a:spcBef>
                <a:spcPts val="600"/>
              </a:spcBef>
              <a:buClr>
                <a:schemeClr val="lt1"/>
              </a:buClr>
              <a:buSzPct val="25000"/>
              <a:buFont typeface="Arial"/>
              <a:buNone/>
            </a:pPr>
            <a:endParaRPr lang="en-US" sz="3000" b="1" i="0" u="none" strike="noStrike" cap="none" baseline="0" dirty="0" smtClean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342900" marR="0" lvl="0" indent="-342900" algn="ctr" rtl="0">
              <a:spcBef>
                <a:spcPts val="60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4800" b="1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Questions?</a:t>
            </a:r>
            <a:endParaRPr lang="en-US" sz="48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  <a:p>
            <a:endParaRPr lang="en-US" sz="2600" b="0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2" name="Shape 72"/>
          <p:cNvSpPr/>
          <p:nvPr/>
        </p:nvSpPr>
        <p:spPr>
          <a:xfrm>
            <a:off x="457200" y="1652600"/>
            <a:ext cx="2850508" cy="3986199"/>
          </a:xfrm>
          <a:prstGeom prst="rect">
            <a:avLst/>
          </a:prstGeom>
          <a:blipFill>
            <a:blip r:embed="rId3"/>
            <a:stretch>
              <a:fillRect/>
            </a:stretch>
          </a:blipFill>
        </p:spPr>
      </p:sp>
      <p:sp>
        <p:nvSpPr>
          <p:cNvPr id="73" name="Shape 73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b="1" i="0" u="none" strike="noStrike" cap="none" baseline="0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Completed Projects July</a:t>
            </a:r>
            <a:r>
              <a:rPr lang="en-US" sz="4000" b="1" i="0" u="none" strike="noStrike" cap="none" dirty="0" smtClean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 2013 to Present</a:t>
            </a:r>
            <a:endParaRPr lang="en-US" sz="4000" b="1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9" name="Shape 39"/>
          <p:cNvSpPr txBox="1"/>
          <p:nvPr/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HR Data Mart Enhancement</a:t>
            </a: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Decommission </a:t>
            </a:r>
            <a:r>
              <a:rPr lang="en-US" sz="3200" dirty="0" smtClean="0">
                <a:solidFill>
                  <a:srgbClr val="FFFFFF"/>
                </a:solidFill>
              </a:rPr>
              <a:t>Old Enterprise Storage</a:t>
            </a:r>
            <a:endParaRPr lang="en-US" sz="3200" dirty="0">
              <a:solidFill>
                <a:srgbClr val="FFFFFF"/>
              </a:solidFill>
            </a:endParaRP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Graduate Academic Petition</a:t>
            </a: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Grade Change Process</a:t>
            </a: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Emergency Alerts System</a:t>
            </a: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Treasury Services Financial Statements Development</a:t>
            </a: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49er Mart Journal Voucher Entry for Internal Vendors</a:t>
            </a:r>
          </a:p>
          <a:p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40" name="Shape 40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lvl="0">
              <a:buSzPct val="25000"/>
            </a:pPr>
            <a:r>
              <a:rPr lang="en-US" dirty="0"/>
              <a:t>Completed Projects July 2013 to Present</a:t>
            </a:r>
            <a:endParaRPr lang="en-US" sz="4000" b="1" i="0" u="none" strike="noStrike" cap="none" baseline="0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Shape 46"/>
          <p:cNvSpPr txBox="1"/>
          <p:nvPr/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Payment Card Industry (PCI) </a:t>
            </a:r>
            <a:r>
              <a:rPr lang="en-US" sz="3200" dirty="0">
                <a:solidFill>
                  <a:srgbClr val="FFFFFF"/>
                </a:solidFill>
              </a:rPr>
              <a:t>Migration to New Network</a:t>
            </a: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Moodle 2.0 </a:t>
            </a:r>
            <a:r>
              <a:rPr lang="en-US" sz="3200" dirty="0" smtClean="0">
                <a:solidFill>
                  <a:srgbClr val="FFFFFF"/>
                </a:solidFill>
              </a:rPr>
              <a:t>Upgrade Migration to New Servers</a:t>
            </a:r>
            <a:endParaRPr lang="en-US" sz="3200" dirty="0">
              <a:solidFill>
                <a:srgbClr val="FFFFFF"/>
              </a:solidFill>
            </a:endParaRP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VMware Infrastructure Expansion</a:t>
            </a: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Deck J RUP 4</a:t>
            </a: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>
                <a:solidFill>
                  <a:srgbClr val="FFFFFF"/>
                </a:solidFill>
              </a:rPr>
              <a:t>Centralized Apple Device Management</a:t>
            </a:r>
          </a:p>
          <a:p>
            <a:pPr marL="457200" lvl="0" indent="-431800" rtl="0">
              <a:spcBef>
                <a:spcPts val="6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DNS/DHCP </a:t>
            </a:r>
            <a:r>
              <a:rPr lang="en-US" sz="3200" dirty="0">
                <a:solidFill>
                  <a:srgbClr val="FFFFFF"/>
                </a:solidFill>
              </a:rPr>
              <a:t>Replacement</a:t>
            </a:r>
          </a:p>
          <a:p>
            <a:endParaRPr lang="en-US" sz="3200" dirty="0">
              <a:solidFill>
                <a:srgbClr val="FFFFFF"/>
              </a:solidFill>
            </a:endParaRPr>
          </a:p>
        </p:txBody>
      </p:sp>
      <p:sp>
        <p:nvSpPr>
          <p:cNvPr id="47" name="Shape 47"/>
          <p:cNvSpPr txBox="1"/>
          <p:nvPr/>
        </p:nvSpPr>
        <p:spPr>
          <a:xfrm>
            <a:off x="0" y="0"/>
            <a:ext cx="3000000" cy="30000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buNone/>
            </a:pPr>
            <a:r>
              <a:rPr lang="en-US"/>
              <a:t> </a:t>
            </a: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Completed Projects July 2013 to Present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295400"/>
            <a:ext cx="8763000" cy="4495800"/>
          </a:xfrm>
        </p:spPr>
        <p:txBody>
          <a:bodyPr/>
          <a:lstStyle/>
          <a:p>
            <a:pPr marL="457200" lvl="0" indent="-431800"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2800" b="0" dirty="0">
                <a:solidFill>
                  <a:srgbClr val="FFFFFF"/>
                </a:solidFill>
              </a:rPr>
              <a:t>Benefit Eligibility &amp; Deduction Vendor Change</a:t>
            </a:r>
          </a:p>
          <a:p>
            <a:pPr marL="457200" lvl="0" indent="-431800"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2800" b="0" dirty="0">
                <a:solidFill>
                  <a:srgbClr val="FFFFFF"/>
                </a:solidFill>
              </a:rPr>
              <a:t>Banner Upgrades</a:t>
            </a:r>
          </a:p>
          <a:p>
            <a:pPr marL="457200" lvl="0" indent="-431800"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sz="2800" b="0" dirty="0" err="1">
                <a:solidFill>
                  <a:srgbClr val="FFFFFF"/>
                </a:solidFill>
              </a:rPr>
              <a:t>WiFi</a:t>
            </a:r>
            <a:r>
              <a:rPr lang="en-US" sz="2800" b="0" dirty="0">
                <a:solidFill>
                  <a:srgbClr val="FFFFFF"/>
                </a:solidFill>
              </a:rPr>
              <a:t> Expansion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235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1"/>
            <a:ext cx="8991600" cy="685799"/>
          </a:xfrm>
        </p:spPr>
        <p:txBody>
          <a:bodyPr/>
          <a:lstStyle/>
          <a:p>
            <a:r>
              <a:rPr lang="en-US" dirty="0" smtClean="0"/>
              <a:t>Quick Facts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673379487"/>
              </p:ext>
            </p:extLst>
          </p:nvPr>
        </p:nvGraphicFramePr>
        <p:xfrm>
          <a:off x="762000" y="1143000"/>
          <a:ext cx="792480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990600" y="5540099"/>
            <a:ext cx="609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July 2013 to Present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84117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Total Tickets Submitted and Total Resolved by ITS</a:t>
            </a:r>
            <a:endParaRPr lang="en-US" sz="2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516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Highlighted Projects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1143000"/>
            <a:ext cx="5257800" cy="4648200"/>
          </a:xfrm>
        </p:spPr>
        <p:txBody>
          <a:bodyPr/>
          <a:lstStyle/>
          <a:p>
            <a:r>
              <a:rPr lang="en-US" dirty="0" smtClean="0"/>
              <a:t>Campus Wireless</a:t>
            </a:r>
            <a:endParaRPr lang="en-US" b="0" dirty="0" smtClean="0"/>
          </a:p>
          <a:p>
            <a:r>
              <a:rPr lang="en-US" b="0" dirty="0" smtClean="0"/>
              <a:t>Increased Wireless Access </a:t>
            </a:r>
            <a:r>
              <a:rPr lang="en-US" b="0" dirty="0" smtClean="0">
                <a:solidFill>
                  <a:schemeClr val="bg1"/>
                </a:solidFill>
              </a:rPr>
              <a:t>Points (WAP)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949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smtClean="0">
                <a:solidFill>
                  <a:schemeClr val="bg1"/>
                </a:solidFill>
              </a:rPr>
              <a:t>Existing WAPs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353</a:t>
            </a:r>
            <a:r>
              <a:rPr lang="en-US" b="0" dirty="0" smtClean="0">
                <a:solidFill>
                  <a:schemeClr val="bg1"/>
                </a:solidFill>
              </a:rPr>
              <a:t> </a:t>
            </a:r>
            <a:r>
              <a:rPr lang="en-US" b="0" dirty="0" smtClean="0">
                <a:solidFill>
                  <a:schemeClr val="bg1"/>
                </a:solidFill>
              </a:rPr>
              <a:t>WAPs Upgraded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</a:rPr>
              <a:t>601</a:t>
            </a:r>
            <a:r>
              <a:rPr lang="en-US" b="0" dirty="0" smtClean="0">
                <a:solidFill>
                  <a:schemeClr val="bg1"/>
                </a:solidFill>
              </a:rPr>
              <a:t> New Installs</a:t>
            </a:r>
            <a:endParaRPr lang="en-US" b="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Total </a:t>
            </a:r>
            <a:r>
              <a:rPr lang="en-US" dirty="0" smtClean="0"/>
              <a:t>1,550 </a:t>
            </a:r>
            <a:r>
              <a:rPr lang="en-US" b="0" dirty="0" smtClean="0"/>
              <a:t> WAPs </a:t>
            </a:r>
            <a:r>
              <a:rPr lang="en-US" b="0" dirty="0" smtClean="0"/>
              <a:t>Campus-Wide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b="0" dirty="0" smtClean="0"/>
              <a:t>Completed in 6 Months</a:t>
            </a:r>
            <a:endParaRPr lang="en-US" b="0" dirty="0" smtClean="0"/>
          </a:p>
          <a:p>
            <a:endParaRPr lang="en-US" b="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922929" y="1809750"/>
            <a:ext cx="472440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88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Highlighted Projects</a:t>
            </a:r>
            <a:endParaRPr lang="en-US" dirty="0"/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651944433"/>
              </p:ext>
            </p:extLst>
          </p:nvPr>
        </p:nvGraphicFramePr>
        <p:xfrm>
          <a:off x="152400" y="1371600"/>
          <a:ext cx="35052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Rectangle 6"/>
          <p:cNvSpPr/>
          <p:nvPr/>
        </p:nvSpPr>
        <p:spPr>
          <a:xfrm>
            <a:off x="1596467" y="5791200"/>
            <a:ext cx="768929" cy="4247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 sz="2160" b="1" i="0" u="none" strike="noStrike" kern="120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pPr>
            <a:r>
              <a:rPr lang="en-US" b="1" kern="1200" dirty="0" smtClean="0">
                <a:solidFill>
                  <a:srgbClr val="FFFFFF"/>
                </a:solidFill>
                <a:latin typeface="+mn-lt"/>
              </a:rPr>
              <a:t>Year</a:t>
            </a:r>
            <a:endParaRPr lang="en-US" b="1" kern="1200" dirty="0">
              <a:solidFill>
                <a:srgbClr val="FFFFFF"/>
              </a:solidFill>
              <a:latin typeface="+mn-lt"/>
            </a:endParaRPr>
          </a:p>
        </p:txBody>
      </p:sp>
      <p:graphicFrame>
        <p:nvGraphicFramePr>
          <p:cNvPr id="9" name="Chart 8"/>
          <p:cNvGraphicFramePr/>
          <p:nvPr>
            <p:extLst>
              <p:ext uri="{D42A27DB-BD31-4B8C-83A1-F6EECF244321}">
                <p14:modId xmlns:p14="http://schemas.microsoft.com/office/powerpoint/2010/main" val="2001466005"/>
              </p:ext>
            </p:extLst>
          </p:nvPr>
        </p:nvGraphicFramePr>
        <p:xfrm>
          <a:off x="4038600" y="1371600"/>
          <a:ext cx="4724400" cy="4442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650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dirty="0"/>
              <a:t>Areas of Focus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63500" lvl="0" algn="l" rtl="0">
              <a:spcBef>
                <a:spcPts val="500"/>
              </a:spcBef>
              <a:buClr>
                <a:srgbClr val="FFFFFF"/>
              </a:buClr>
              <a:buSzPct val="166666"/>
            </a:pPr>
            <a:r>
              <a:rPr lang="en-US" sz="2800" dirty="0">
                <a:solidFill>
                  <a:srgbClr val="FFFFFF"/>
                </a:solidFill>
                <a:latin typeface="+mn-lt"/>
              </a:rPr>
              <a:t>Consistent and Reliable Delivery of All </a:t>
            </a:r>
            <a:r>
              <a:rPr lang="en-US" sz="2800" dirty="0" smtClean="0">
                <a:solidFill>
                  <a:srgbClr val="FFFFFF"/>
                </a:solidFill>
                <a:latin typeface="+mn-lt"/>
              </a:rPr>
              <a:t>Services</a:t>
            </a: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b="0" dirty="0" smtClean="0">
                <a:solidFill>
                  <a:srgbClr val="FFFFFF"/>
                </a:solidFill>
                <a:latin typeface="+mn-lt"/>
                <a:sym typeface="Arial"/>
              </a:rPr>
              <a:t>Continued Improvement of Customer Service</a:t>
            </a: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Building </a:t>
            </a:r>
            <a:r>
              <a:rPr lang="en-US" dirty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Trust </a:t>
            </a:r>
            <a:r>
              <a:rPr lang="en-US" dirty="0" smtClean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and Confidence With </a:t>
            </a:r>
            <a:r>
              <a:rPr lang="en-US" dirty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Our Customers</a:t>
            </a:r>
          </a:p>
          <a:p>
            <a:pPr marL="63500" lvl="0" algn="l" rtl="0">
              <a:spcBef>
                <a:spcPts val="500"/>
              </a:spcBef>
              <a:buClr>
                <a:srgbClr val="FFFFFF"/>
              </a:buClr>
              <a:buSzPct val="166666"/>
            </a:pPr>
            <a:endParaRPr lang="en-US" sz="2800" dirty="0" smtClean="0">
              <a:solidFill>
                <a:srgbClr val="FFFFFF"/>
              </a:solidFill>
              <a:latin typeface="+mn-lt"/>
            </a:endParaRPr>
          </a:p>
          <a:p>
            <a:pPr marL="63500" lvl="0" algn="l" rtl="0">
              <a:spcBef>
                <a:spcPts val="500"/>
              </a:spcBef>
              <a:buClr>
                <a:srgbClr val="FFFFFF"/>
              </a:buClr>
              <a:buSzPct val="166666"/>
            </a:pPr>
            <a:r>
              <a:rPr lang="en-US" sz="2800" dirty="0" smtClean="0">
                <a:solidFill>
                  <a:srgbClr val="FFFFFF"/>
                </a:solidFill>
                <a:latin typeface="+mn-lt"/>
              </a:rPr>
              <a:t>Strengthen Disaster </a:t>
            </a:r>
            <a:r>
              <a:rPr lang="en-US" sz="2800" dirty="0">
                <a:solidFill>
                  <a:srgbClr val="FFFFFF"/>
                </a:solidFill>
                <a:latin typeface="+mn-lt"/>
              </a:rPr>
              <a:t>Recovery </a:t>
            </a:r>
            <a:r>
              <a:rPr lang="en-US" sz="2800" dirty="0" smtClean="0">
                <a:solidFill>
                  <a:srgbClr val="FFFFFF"/>
                </a:solidFill>
                <a:latin typeface="+mn-lt"/>
              </a:rPr>
              <a:t>Capabilities</a:t>
            </a:r>
          </a:p>
          <a:p>
            <a:pPr marL="977900" lvl="1" indent="-457200" algn="l">
              <a:spcBef>
                <a:spcPts val="500"/>
              </a:spcBef>
              <a:buClr>
                <a:srgbClr val="FFFFFF"/>
              </a:buClr>
              <a:buSzPct val="166666"/>
              <a:buFont typeface="Arial" panose="020B0604020202020204" pitchFamily="34" charset="0"/>
              <a:buChar char="•"/>
            </a:pPr>
            <a:r>
              <a:rPr lang="en-US" b="0" dirty="0" smtClean="0">
                <a:solidFill>
                  <a:srgbClr val="FFFFFF"/>
                </a:solidFill>
                <a:latin typeface="+mn-lt"/>
              </a:rPr>
              <a:t>Enhance System Redundancy at MCNC (Research Triangle) Data Center</a:t>
            </a:r>
          </a:p>
          <a:p>
            <a:pPr marL="977900" lvl="1" indent="-457200" algn="l">
              <a:spcBef>
                <a:spcPts val="500"/>
              </a:spcBef>
              <a:buClr>
                <a:srgbClr val="FFFFFF"/>
              </a:buClr>
              <a:buSzPct val="166666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FF"/>
                </a:solidFill>
                <a:latin typeface="+mn-lt"/>
              </a:rPr>
              <a:t>Extend Non-Banner Service Redundancy</a:t>
            </a:r>
            <a:endParaRPr lang="en-US" b="0" dirty="0" smtClean="0">
              <a:solidFill>
                <a:srgbClr val="FFFFFF"/>
              </a:solidFill>
              <a:latin typeface="+mn-lt"/>
            </a:endParaRPr>
          </a:p>
          <a:p>
            <a:pPr lvl="1"/>
            <a:endParaRPr lang="en-US" b="0" dirty="0">
              <a:solidFill>
                <a:srgbClr val="FFFFFF"/>
              </a:solidFill>
              <a:latin typeface="+mn-lt"/>
              <a:sym typeface="Arial"/>
            </a:endParaRPr>
          </a:p>
          <a:p>
            <a:endParaRPr lang="en-US" sz="2800" b="0" dirty="0">
              <a:solidFill>
                <a:srgbClr val="FFFFFF"/>
              </a:solidFill>
              <a:latin typeface="+mn-lt"/>
              <a:sym typeface="Arial"/>
            </a:endParaRPr>
          </a:p>
          <a:p>
            <a:endParaRPr lang="en-US" sz="2800" b="0" dirty="0">
              <a:solidFill>
                <a:srgbClr val="FFFFFF"/>
              </a:solidFill>
              <a:latin typeface="+mn-lt"/>
              <a:sym typeface="Arial"/>
            </a:endParaRPr>
          </a:p>
        </p:txBody>
      </p:sp>
    </p:spTree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xfrm>
            <a:off x="0" y="274637"/>
            <a:ext cx="91440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chemeClr val="lt1"/>
              </a:buClr>
              <a:buSzPct val="25000"/>
              <a:buFont typeface="Arial"/>
              <a:buNone/>
            </a:pPr>
            <a:r>
              <a:rPr lang="en-US" sz="4000" dirty="0"/>
              <a:t>Areas of Focus</a:t>
            </a: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63500" lvl="0" algn="l" rtl="0">
              <a:spcBef>
                <a:spcPts val="500"/>
              </a:spcBef>
              <a:buClr>
                <a:srgbClr val="FFFFFF"/>
              </a:buClr>
              <a:buSzPct val="166666"/>
            </a:pPr>
            <a:r>
              <a:rPr lang="en-US" sz="2800" dirty="0" smtClean="0">
                <a:solidFill>
                  <a:srgbClr val="FFFFFF"/>
                </a:solidFill>
                <a:latin typeface="+mn-lt"/>
              </a:rPr>
              <a:t>Continued Virtualization of Physical Servers</a:t>
            </a:r>
            <a:endParaRPr lang="en-US" sz="2800" dirty="0" smtClean="0">
              <a:solidFill>
                <a:srgbClr val="FFFFFF"/>
              </a:solidFill>
              <a:latin typeface="+mn-lt"/>
            </a:endParaRP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+mn-lt"/>
                <a:sym typeface="Arial"/>
              </a:rPr>
              <a:t>Improves Disaster Recovery</a:t>
            </a:r>
            <a:endParaRPr lang="en-US" b="0" dirty="0" smtClean="0">
              <a:solidFill>
                <a:srgbClr val="FFFFFF"/>
              </a:solidFill>
              <a:latin typeface="+mn-lt"/>
              <a:sym typeface="Arial"/>
            </a:endParaRP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r>
              <a:rPr lang="en-US" dirty="0" smtClean="0">
                <a:solidFill>
                  <a:srgbClr val="FFFFFF"/>
                </a:solidFill>
                <a:latin typeface="+mn-lt"/>
                <a:ea typeface="Arial"/>
                <a:cs typeface="Arial"/>
                <a:sym typeface="Arial"/>
              </a:rPr>
              <a:t>Greater Efficiency &amp; Fewer Wasted Computing Resources</a:t>
            </a:r>
          </a:p>
          <a:p>
            <a:pPr marL="914400" lvl="1" indent="-393700" algn="l">
              <a:spcBef>
                <a:spcPts val="500"/>
              </a:spcBef>
              <a:buClr>
                <a:srgbClr val="FFFFFF"/>
              </a:buClr>
              <a:buSzPct val="166666"/>
              <a:buFont typeface="Arial"/>
              <a:buChar char="•"/>
            </a:pPr>
            <a:endParaRPr lang="en-US" sz="2800" dirty="0" smtClean="0">
              <a:solidFill>
                <a:srgbClr val="FFFFFF"/>
              </a:solidFill>
              <a:latin typeface="+mn-lt"/>
            </a:endParaRPr>
          </a:p>
          <a:p>
            <a:pPr marL="63500" lvl="0" algn="l" rtl="0">
              <a:spcBef>
                <a:spcPts val="500"/>
              </a:spcBef>
              <a:buClr>
                <a:srgbClr val="FFFFFF"/>
              </a:buClr>
              <a:buSzPct val="166666"/>
            </a:pPr>
            <a:r>
              <a:rPr lang="en-US" sz="2800" dirty="0" smtClean="0">
                <a:solidFill>
                  <a:srgbClr val="FFFFFF"/>
                </a:solidFill>
                <a:latin typeface="+mn-lt"/>
              </a:rPr>
              <a:t>Migrate and Upgrade Aging Systems</a:t>
            </a:r>
            <a:endParaRPr lang="en-US" sz="2800" dirty="0" smtClean="0">
              <a:solidFill>
                <a:srgbClr val="FFFFFF"/>
              </a:solidFill>
              <a:latin typeface="+mn-lt"/>
            </a:endParaRPr>
          </a:p>
          <a:p>
            <a:pPr marL="977900" lvl="1" indent="-457200" algn="l">
              <a:spcBef>
                <a:spcPts val="500"/>
              </a:spcBef>
              <a:buClr>
                <a:srgbClr val="FFFFFF"/>
              </a:buClr>
              <a:buSzPct val="166666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FF"/>
                </a:solidFill>
                <a:latin typeface="+mn-lt"/>
              </a:rPr>
              <a:t>Dozens of Systems Running Old and Soon to Be Unsupported Operating Systems</a:t>
            </a:r>
            <a:endParaRPr lang="en-US" b="0" dirty="0" smtClean="0">
              <a:solidFill>
                <a:srgbClr val="FFFFFF"/>
              </a:solidFill>
              <a:latin typeface="+mn-lt"/>
            </a:endParaRPr>
          </a:p>
          <a:p>
            <a:pPr marL="977900" lvl="1" indent="-457200" algn="l">
              <a:spcBef>
                <a:spcPts val="500"/>
              </a:spcBef>
              <a:buClr>
                <a:srgbClr val="FFFFFF"/>
              </a:buClr>
              <a:buSzPct val="166666"/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FFFFFF"/>
                </a:solidFill>
                <a:latin typeface="+mn-lt"/>
              </a:rPr>
              <a:t>Many Physical Servers Out of Warranty</a:t>
            </a:r>
            <a:endParaRPr lang="en-US" b="0" dirty="0" smtClean="0">
              <a:solidFill>
                <a:srgbClr val="FFFFFF"/>
              </a:solidFill>
              <a:latin typeface="+mn-lt"/>
            </a:endParaRPr>
          </a:p>
          <a:p>
            <a:pPr lvl="1"/>
            <a:endParaRPr lang="en-US" b="0" dirty="0">
              <a:solidFill>
                <a:srgbClr val="FFFFFF"/>
              </a:solidFill>
              <a:latin typeface="+mn-lt"/>
              <a:sym typeface="Arial"/>
            </a:endParaRPr>
          </a:p>
          <a:p>
            <a:endParaRPr lang="en-US" sz="2800" b="0" dirty="0">
              <a:solidFill>
                <a:srgbClr val="FFFFFF"/>
              </a:solidFill>
              <a:latin typeface="+mn-lt"/>
              <a:sym typeface="Arial"/>
            </a:endParaRPr>
          </a:p>
          <a:p>
            <a:endParaRPr lang="en-US" sz="2800" b="0" dirty="0">
              <a:solidFill>
                <a:srgbClr val="FFFFFF"/>
              </a:solidFill>
              <a:latin typeface="+mn-lt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96581581"/>
      </p:ext>
    </p:extLst>
  </p:cSld>
  <p:clrMapOvr>
    <a:masterClrMapping/>
  </p:clrMapOvr>
  <p:transition spd="slow"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CCharlotte_template0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495</Words>
  <Application>Microsoft Office PowerPoint</Application>
  <PresentationFormat>On-screen Show (4:3)</PresentationFormat>
  <Paragraphs>117</Paragraphs>
  <Slides>16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UNCCharlotte_template01</vt:lpstr>
      <vt:lpstr>PowerPoint Presentation</vt:lpstr>
      <vt:lpstr>Completed Projects July 2013 to Present</vt:lpstr>
      <vt:lpstr>Completed Projects July 2013 to Present</vt:lpstr>
      <vt:lpstr>Completed Projects July 2013 to Present</vt:lpstr>
      <vt:lpstr>Quick Facts</vt:lpstr>
      <vt:lpstr>Highlighted Projects</vt:lpstr>
      <vt:lpstr>Highlighted Projects</vt:lpstr>
      <vt:lpstr>Areas of Focus</vt:lpstr>
      <vt:lpstr>Areas of Focus</vt:lpstr>
      <vt:lpstr>Areas of Focus</vt:lpstr>
      <vt:lpstr>ITMP Schedule</vt:lpstr>
      <vt:lpstr>Areas of Focus</vt:lpstr>
      <vt:lpstr>Current ITS Sponsored Projects</vt:lpstr>
      <vt:lpstr>Current ITS Sponsored Projects</vt:lpstr>
      <vt:lpstr>Transformative Project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Carlin, Michael</dc:creator>
  <cp:lastModifiedBy>Carlin, Michael</cp:lastModifiedBy>
  <cp:revision>21</cp:revision>
  <dcterms:modified xsi:type="dcterms:W3CDTF">2013-11-14T00:47:43Z</dcterms:modified>
</cp:coreProperties>
</file>