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50" r:id="rId1"/>
  </p:sldMasterIdLst>
  <p:notesMasterIdLst>
    <p:notesMasterId r:id="rId7"/>
  </p:notesMasterIdLst>
  <p:handoutMasterIdLst>
    <p:handoutMasterId r:id="rId8"/>
  </p:handoutMasterIdLst>
  <p:sldIdLst>
    <p:sldId id="327" r:id="rId2"/>
    <p:sldId id="326" r:id="rId3"/>
    <p:sldId id="330" r:id="rId4"/>
    <p:sldId id="337" r:id="rId5"/>
    <p:sldId id="332" r:id="rId6"/>
  </p:sldIdLst>
  <p:sldSz cx="9144000" cy="6858000" type="screen4x3"/>
  <p:notesSz cx="7102475" cy="936942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82F"/>
    <a:srgbClr val="006600"/>
    <a:srgbClr val="00703C"/>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1" autoAdjust="0"/>
    <p:restoredTop sz="94366" autoAdjust="0"/>
  </p:normalViewPr>
  <p:slideViewPr>
    <p:cSldViewPr>
      <p:cViewPr varScale="1">
        <p:scale>
          <a:sx n="85" d="100"/>
          <a:sy n="85" d="100"/>
        </p:scale>
        <p:origin x="-893" y="-8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8472"/>
          </a:xfrm>
          <a:prstGeom prst="rect">
            <a:avLst/>
          </a:prstGeom>
        </p:spPr>
        <p:txBody>
          <a:bodyPr vert="horz" lIns="94119" tIns="47060" rIns="94119" bIns="47060" rtlCol="0"/>
          <a:lstStyle>
            <a:lvl1pPr algn="l" eaLnBrk="1" fontAlgn="auto" hangingPunct="1">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sz="quarter" idx="1"/>
          </p:nvPr>
        </p:nvSpPr>
        <p:spPr>
          <a:xfrm>
            <a:off x="4023503" y="0"/>
            <a:ext cx="3077739" cy="468472"/>
          </a:xfrm>
          <a:prstGeom prst="rect">
            <a:avLst/>
          </a:prstGeom>
        </p:spPr>
        <p:txBody>
          <a:bodyPr vert="horz" lIns="94119" tIns="47060" rIns="94119" bIns="47060" rtlCol="0"/>
          <a:lstStyle>
            <a:lvl1pPr algn="r" eaLnBrk="1" fontAlgn="auto" hangingPunct="1">
              <a:spcBef>
                <a:spcPts val="0"/>
              </a:spcBef>
              <a:spcAft>
                <a:spcPts val="0"/>
              </a:spcAft>
              <a:defRPr sz="1200">
                <a:latin typeface="+mn-lt"/>
              </a:defRPr>
            </a:lvl1pPr>
          </a:lstStyle>
          <a:p>
            <a:pPr>
              <a:defRPr/>
            </a:pPr>
            <a:fld id="{E3D148D1-1851-43D4-8ACD-7E4683D83D9A}" type="datetimeFigureOut">
              <a:rPr lang="en-US"/>
              <a:pPr>
                <a:defRPr/>
              </a:pPr>
              <a:t>2/12/2015</a:t>
            </a:fld>
            <a:endParaRPr lang="en-US" dirty="0"/>
          </a:p>
        </p:txBody>
      </p:sp>
      <p:sp>
        <p:nvSpPr>
          <p:cNvPr id="4" name="Footer Placeholder 3"/>
          <p:cNvSpPr>
            <a:spLocks noGrp="1"/>
          </p:cNvSpPr>
          <p:nvPr>
            <p:ph type="ftr" sz="quarter" idx="2"/>
          </p:nvPr>
        </p:nvSpPr>
        <p:spPr>
          <a:xfrm>
            <a:off x="0" y="8898786"/>
            <a:ext cx="3077739" cy="468472"/>
          </a:xfrm>
          <a:prstGeom prst="rect">
            <a:avLst/>
          </a:prstGeom>
        </p:spPr>
        <p:txBody>
          <a:bodyPr vert="horz" lIns="94119" tIns="47060" rIns="94119" bIns="47060" rtlCol="0" anchor="b"/>
          <a:lstStyle>
            <a:lvl1pPr algn="l" eaLnBrk="1" fontAlgn="auto" hangingPunct="1">
              <a:spcBef>
                <a:spcPts val="0"/>
              </a:spcBef>
              <a:spcAft>
                <a:spcPts val="0"/>
              </a:spcAft>
              <a:defRPr sz="1200">
                <a:latin typeface="+mn-lt"/>
              </a:defRPr>
            </a:lvl1pPr>
          </a:lstStyle>
          <a:p>
            <a:pPr>
              <a:defRPr/>
            </a:pPr>
            <a:endParaRPr lang="en-US" dirty="0"/>
          </a:p>
        </p:txBody>
      </p:sp>
      <p:sp>
        <p:nvSpPr>
          <p:cNvPr id="5" name="Slide Number Placeholder 4"/>
          <p:cNvSpPr>
            <a:spLocks noGrp="1"/>
          </p:cNvSpPr>
          <p:nvPr>
            <p:ph type="sldNum" sz="quarter" idx="3"/>
          </p:nvPr>
        </p:nvSpPr>
        <p:spPr>
          <a:xfrm>
            <a:off x="4023503" y="8898786"/>
            <a:ext cx="3077739" cy="468472"/>
          </a:xfrm>
          <a:prstGeom prst="rect">
            <a:avLst/>
          </a:prstGeom>
        </p:spPr>
        <p:txBody>
          <a:bodyPr vert="horz" lIns="94119" tIns="47060" rIns="94119" bIns="47060" rtlCol="0" anchor="b"/>
          <a:lstStyle>
            <a:lvl1pPr algn="r" eaLnBrk="1" fontAlgn="auto" hangingPunct="1">
              <a:spcBef>
                <a:spcPts val="0"/>
              </a:spcBef>
              <a:spcAft>
                <a:spcPts val="0"/>
              </a:spcAft>
              <a:defRPr sz="1200">
                <a:latin typeface="+mn-lt"/>
              </a:defRPr>
            </a:lvl1pPr>
          </a:lstStyle>
          <a:p>
            <a:pPr>
              <a:defRPr/>
            </a:pPr>
            <a:fld id="{FFFBFDC4-5696-4181-8363-6CE77A1064D0}" type="slidenum">
              <a:rPr lang="en-US"/>
              <a:pPr>
                <a:defRPr/>
              </a:pPr>
              <a:t>‹#›</a:t>
            </a:fld>
            <a:endParaRPr lang="en-US" dirty="0"/>
          </a:p>
        </p:txBody>
      </p:sp>
    </p:spTree>
    <p:extLst>
      <p:ext uri="{BB962C8B-B14F-4D97-AF65-F5344CB8AC3E}">
        <p14:creationId xmlns:p14="http://schemas.microsoft.com/office/powerpoint/2010/main" val="32850946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8472"/>
          </a:xfrm>
          <a:prstGeom prst="rect">
            <a:avLst/>
          </a:prstGeom>
        </p:spPr>
        <p:txBody>
          <a:bodyPr vert="horz" lIns="94119" tIns="47060" rIns="94119" bIns="47060" rtlCol="0"/>
          <a:lstStyle>
            <a:lvl1pPr algn="l">
              <a:defRPr sz="1200"/>
            </a:lvl1pPr>
          </a:lstStyle>
          <a:p>
            <a:endParaRPr lang="en-US" dirty="0"/>
          </a:p>
        </p:txBody>
      </p:sp>
      <p:sp>
        <p:nvSpPr>
          <p:cNvPr id="3" name="Date Placeholder 2"/>
          <p:cNvSpPr>
            <a:spLocks noGrp="1"/>
          </p:cNvSpPr>
          <p:nvPr>
            <p:ph type="dt" idx="1"/>
          </p:nvPr>
        </p:nvSpPr>
        <p:spPr>
          <a:xfrm>
            <a:off x="4023503" y="0"/>
            <a:ext cx="3077739" cy="468472"/>
          </a:xfrm>
          <a:prstGeom prst="rect">
            <a:avLst/>
          </a:prstGeom>
        </p:spPr>
        <p:txBody>
          <a:bodyPr vert="horz" lIns="94119" tIns="47060" rIns="94119" bIns="47060" rtlCol="0"/>
          <a:lstStyle>
            <a:lvl1pPr algn="r">
              <a:defRPr sz="1200"/>
            </a:lvl1pPr>
          </a:lstStyle>
          <a:p>
            <a:fld id="{A7E00942-ADD5-4BEA-87DB-48BC81753997}" type="datetimeFigureOut">
              <a:rPr lang="en-US" smtClean="0"/>
              <a:pPr/>
              <a:t>2/12/2015</a:t>
            </a:fld>
            <a:endParaRPr lang="en-US" dirty="0"/>
          </a:p>
        </p:txBody>
      </p:sp>
      <p:sp>
        <p:nvSpPr>
          <p:cNvPr id="4" name="Slide Image Placeholder 3"/>
          <p:cNvSpPr>
            <a:spLocks noGrp="1" noRot="1" noChangeAspect="1"/>
          </p:cNvSpPr>
          <p:nvPr>
            <p:ph type="sldImg" idx="2"/>
          </p:nvPr>
        </p:nvSpPr>
        <p:spPr>
          <a:xfrm>
            <a:off x="1209675" y="703263"/>
            <a:ext cx="4683125" cy="3513137"/>
          </a:xfrm>
          <a:prstGeom prst="rect">
            <a:avLst/>
          </a:prstGeom>
          <a:noFill/>
          <a:ln w="12700">
            <a:solidFill>
              <a:prstClr val="black"/>
            </a:solidFill>
          </a:ln>
        </p:spPr>
        <p:txBody>
          <a:bodyPr vert="horz" lIns="94119" tIns="47060" rIns="94119" bIns="47060" rtlCol="0" anchor="ctr"/>
          <a:lstStyle/>
          <a:p>
            <a:endParaRPr lang="en-US" dirty="0"/>
          </a:p>
        </p:txBody>
      </p:sp>
      <p:sp>
        <p:nvSpPr>
          <p:cNvPr id="5" name="Notes Placeholder 4"/>
          <p:cNvSpPr>
            <a:spLocks noGrp="1"/>
          </p:cNvSpPr>
          <p:nvPr>
            <p:ph type="body" sz="quarter" idx="3"/>
          </p:nvPr>
        </p:nvSpPr>
        <p:spPr>
          <a:xfrm>
            <a:off x="710248" y="4450477"/>
            <a:ext cx="5681980" cy="4216242"/>
          </a:xfrm>
          <a:prstGeom prst="rect">
            <a:avLst/>
          </a:prstGeom>
        </p:spPr>
        <p:txBody>
          <a:bodyPr vert="horz" lIns="94119" tIns="47060" rIns="94119" bIns="4706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8786"/>
            <a:ext cx="3077739" cy="468472"/>
          </a:xfrm>
          <a:prstGeom prst="rect">
            <a:avLst/>
          </a:prstGeom>
        </p:spPr>
        <p:txBody>
          <a:bodyPr vert="horz" lIns="94119" tIns="47060" rIns="94119" bIns="47060"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503" y="8898786"/>
            <a:ext cx="3077739" cy="468472"/>
          </a:xfrm>
          <a:prstGeom prst="rect">
            <a:avLst/>
          </a:prstGeom>
        </p:spPr>
        <p:txBody>
          <a:bodyPr vert="horz" lIns="94119" tIns="47060" rIns="94119" bIns="47060" rtlCol="0" anchor="b"/>
          <a:lstStyle>
            <a:lvl1pPr algn="r">
              <a:defRPr sz="1200"/>
            </a:lvl1pPr>
          </a:lstStyle>
          <a:p>
            <a:fld id="{4AA5DDE2-CEF2-4F66-9AB9-44DF9969C2AC}" type="slidenum">
              <a:rPr lang="en-US" smtClean="0"/>
              <a:pPr/>
              <a:t>‹#›</a:t>
            </a:fld>
            <a:endParaRPr lang="en-US" dirty="0"/>
          </a:p>
        </p:txBody>
      </p:sp>
    </p:spTree>
    <p:extLst>
      <p:ext uri="{BB962C8B-B14F-4D97-AF65-F5344CB8AC3E}">
        <p14:creationId xmlns:p14="http://schemas.microsoft.com/office/powerpoint/2010/main" val="6650410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24650" y="274638"/>
            <a:ext cx="2190750" cy="60801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274638"/>
            <a:ext cx="6419850"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52400" y="5410200"/>
            <a:ext cx="8534400" cy="395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52400" y="5957888"/>
            <a:ext cx="8534400" cy="3968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4" descr="UNCC_Logo_whiteTPBG"/>
          <p:cNvPicPr>
            <a:picLocks noChangeAspect="1" noChangeArrowheads="1"/>
          </p:cNvPicPr>
          <p:nvPr userDrawn="1"/>
        </p:nvPicPr>
        <p:blipFill>
          <a:blip r:embed="rId2" cstate="print"/>
          <a:srcRect/>
          <a:stretch>
            <a:fillRect/>
          </a:stretch>
        </p:blipFill>
        <p:spPr bwMode="auto">
          <a:xfrm>
            <a:off x="7467600" y="6019800"/>
            <a:ext cx="1567024" cy="676268"/>
          </a:xfrm>
          <a:prstGeom prst="rect">
            <a:avLst/>
          </a:prstGeom>
          <a:noFill/>
        </p:spPr>
      </p:pic>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 y="5410200"/>
            <a:ext cx="4191000" cy="94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95800" y="5410200"/>
            <a:ext cx="4191000" cy="944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1" descr="UNCC_Logo_RGB.jpg"/>
          <p:cNvPicPr>
            <a:picLocks noChangeAspect="1"/>
          </p:cNvPicPr>
          <p:nvPr/>
        </p:nvPicPr>
        <p:blipFill>
          <a:blip r:embed="rId15" cstate="print"/>
          <a:srcRect/>
          <a:stretch>
            <a:fillRect/>
          </a:stretch>
        </p:blipFill>
        <p:spPr bwMode="auto">
          <a:xfrm>
            <a:off x="7162800" y="5910263"/>
            <a:ext cx="1638300" cy="728662"/>
          </a:xfrm>
          <a:prstGeom prst="rect">
            <a:avLst/>
          </a:prstGeom>
          <a:noFill/>
          <a:ln w="9525">
            <a:noFill/>
            <a:miter lim="800000"/>
            <a:headEnd/>
            <a:tailEnd/>
          </a:ln>
        </p:spPr>
      </p:pic>
      <p:sp>
        <p:nvSpPr>
          <p:cNvPr id="1027" name="Title Placeholder 1"/>
          <p:cNvSpPr>
            <a:spLocks noGrp="1"/>
          </p:cNvSpPr>
          <p:nvPr>
            <p:ph type="title"/>
          </p:nvPr>
        </p:nvSpPr>
        <p:spPr bwMode="auto">
          <a:xfrm>
            <a:off x="152400" y="274638"/>
            <a:ext cx="8763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Presentation Title, Arial 44 bold</a:t>
            </a:r>
          </a:p>
        </p:txBody>
      </p:sp>
      <p:sp>
        <p:nvSpPr>
          <p:cNvPr id="1028" name="Text Placeholder 2"/>
          <p:cNvSpPr>
            <a:spLocks noGrp="1"/>
          </p:cNvSpPr>
          <p:nvPr>
            <p:ph type="body" idx="1"/>
          </p:nvPr>
        </p:nvSpPr>
        <p:spPr bwMode="auto">
          <a:xfrm>
            <a:off x="152400" y="5410200"/>
            <a:ext cx="8534400" cy="944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				Day, Month 11, 2009</a:t>
            </a:r>
          </a:p>
          <a:p>
            <a:pPr lvl="0"/>
            <a:r>
              <a:rPr lang="en-US" smtClean="0"/>
              <a:t>		   Enter presenter full name here – Arial 24 pt</a:t>
            </a:r>
          </a:p>
          <a:p>
            <a:pPr lvl="0"/>
            <a:endParaRPr lang="en-US" smtClean="0"/>
          </a:p>
        </p:txBody>
      </p:sp>
      <p:cxnSp>
        <p:nvCxnSpPr>
          <p:cNvPr id="8" name="Straight Connector 7"/>
          <p:cNvCxnSpPr/>
          <p:nvPr/>
        </p:nvCxnSpPr>
        <p:spPr>
          <a:xfrm>
            <a:off x="457200" y="6553200"/>
            <a:ext cx="6553200" cy="1588"/>
          </a:xfrm>
          <a:prstGeom prst="line">
            <a:avLst/>
          </a:prstGeom>
          <a:ln w="31750">
            <a:solidFill>
              <a:srgbClr val="00703C"/>
            </a:solidFill>
          </a:ln>
        </p:spPr>
        <p:style>
          <a:lnRef idx="1">
            <a:schemeClr val="accent1"/>
          </a:lnRef>
          <a:fillRef idx="0">
            <a:schemeClr val="accent1"/>
          </a:fillRef>
          <a:effectRef idx="0">
            <a:schemeClr val="accent1"/>
          </a:effectRef>
          <a:fontRef idx="minor">
            <a:schemeClr val="tx1"/>
          </a:fontRef>
        </p:style>
      </p:cxnSp>
      <p:pic>
        <p:nvPicPr>
          <p:cNvPr id="1030" name="Picture 11" descr="UNCC_Logo_RGB.jpg"/>
          <p:cNvPicPr>
            <a:picLocks noChangeAspect="1"/>
          </p:cNvPicPr>
          <p:nvPr/>
        </p:nvPicPr>
        <p:blipFill>
          <a:blip r:embed="rId15" cstate="print"/>
          <a:srcRect/>
          <a:stretch>
            <a:fillRect/>
          </a:stretch>
        </p:blipFill>
        <p:spPr bwMode="auto">
          <a:xfrm>
            <a:off x="7162800" y="5910263"/>
            <a:ext cx="1638300" cy="728662"/>
          </a:xfrm>
          <a:prstGeom prst="rect">
            <a:avLst/>
          </a:prstGeom>
          <a:noFill/>
          <a:ln w="9525">
            <a:noFill/>
            <a:miter lim="800000"/>
            <a:headEnd/>
            <a:tailEnd/>
          </a:ln>
        </p:spPr>
      </p:pic>
      <p:cxnSp>
        <p:nvCxnSpPr>
          <p:cNvPr id="2" name="Straight Connector 7"/>
          <p:cNvCxnSpPr/>
          <p:nvPr/>
        </p:nvCxnSpPr>
        <p:spPr>
          <a:xfrm>
            <a:off x="457200" y="6553200"/>
            <a:ext cx="6553200" cy="1588"/>
          </a:xfrm>
          <a:prstGeom prst="line">
            <a:avLst/>
          </a:prstGeom>
          <a:ln w="31750">
            <a:solidFill>
              <a:srgbClr val="00703C"/>
            </a:solidFill>
          </a:ln>
        </p:spPr>
        <p:style>
          <a:lnRef idx="1">
            <a:schemeClr val="accent1"/>
          </a:lnRef>
          <a:fillRef idx="0">
            <a:schemeClr val="accent1"/>
          </a:fillRef>
          <a:effectRef idx="0">
            <a:schemeClr val="accent1"/>
          </a:effectRef>
          <a:fontRef idx="minor">
            <a:schemeClr val="tx1"/>
          </a:fontRef>
        </p:style>
      </p:cxnSp>
      <p:pic>
        <p:nvPicPr>
          <p:cNvPr id="1032" name="Picture 6" descr="UNCC_Logo_RGB.jpg"/>
          <p:cNvPicPr>
            <a:picLocks noChangeAspect="1"/>
          </p:cNvPicPr>
          <p:nvPr/>
        </p:nvPicPr>
        <p:blipFill>
          <a:blip r:embed="rId15" cstate="print"/>
          <a:srcRect/>
          <a:stretch>
            <a:fillRect/>
          </a:stretch>
        </p:blipFill>
        <p:spPr bwMode="auto">
          <a:xfrm>
            <a:off x="7162800" y="5910263"/>
            <a:ext cx="1638300" cy="72866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2" r:id="rId1"/>
    <p:sldLayoutId id="2147483661" r:id="rId2"/>
    <p:sldLayoutId id="2147483660" r:id="rId3"/>
    <p:sldLayoutId id="2147483659" r:id="rId4"/>
    <p:sldLayoutId id="2147483658" r:id="rId5"/>
    <p:sldLayoutId id="2147483657" r:id="rId6"/>
    <p:sldLayoutId id="2147483656" r:id="rId7"/>
    <p:sldLayoutId id="2147483655" r:id="rId8"/>
    <p:sldLayoutId id="2147483654" r:id="rId9"/>
    <p:sldLayoutId id="2147483653" r:id="rId10"/>
    <p:sldLayoutId id="2147483652" r:id="rId11"/>
    <p:sldLayoutId id="2147483651" r:id="rId12"/>
    <p:sldLayoutId id="2147483667" r:id="rId13"/>
  </p:sldLayoutIdLst>
  <p:txStyles>
    <p:titleStyle>
      <a:lvl1pPr algn="ctr" rtl="0" eaLnBrk="1" fontAlgn="base" hangingPunct="1">
        <a:spcBef>
          <a:spcPct val="0"/>
        </a:spcBef>
        <a:spcAft>
          <a:spcPct val="0"/>
        </a:spcAft>
        <a:defRPr sz="4400">
          <a:solidFill>
            <a:srgbClr val="00703C"/>
          </a:solidFill>
          <a:latin typeface="+mj-lt"/>
          <a:ea typeface="+mj-ea"/>
          <a:cs typeface="+mj-cs"/>
        </a:defRPr>
      </a:lvl1pPr>
      <a:lvl2pPr algn="ctr" rtl="0" eaLnBrk="1" fontAlgn="base" hangingPunct="1">
        <a:spcBef>
          <a:spcPct val="0"/>
        </a:spcBef>
        <a:spcAft>
          <a:spcPct val="0"/>
        </a:spcAft>
        <a:defRPr sz="4400">
          <a:solidFill>
            <a:srgbClr val="00703C"/>
          </a:solidFill>
          <a:latin typeface="Calibri" pitchFamily="34" charset="0"/>
        </a:defRPr>
      </a:lvl2pPr>
      <a:lvl3pPr algn="ctr" rtl="0" eaLnBrk="1" fontAlgn="base" hangingPunct="1">
        <a:spcBef>
          <a:spcPct val="0"/>
        </a:spcBef>
        <a:spcAft>
          <a:spcPct val="0"/>
        </a:spcAft>
        <a:defRPr sz="4400">
          <a:solidFill>
            <a:srgbClr val="00703C"/>
          </a:solidFill>
          <a:latin typeface="Calibri" pitchFamily="34" charset="0"/>
        </a:defRPr>
      </a:lvl3pPr>
      <a:lvl4pPr algn="ctr" rtl="0" eaLnBrk="1" fontAlgn="base" hangingPunct="1">
        <a:spcBef>
          <a:spcPct val="0"/>
        </a:spcBef>
        <a:spcAft>
          <a:spcPct val="0"/>
        </a:spcAft>
        <a:defRPr sz="4400">
          <a:solidFill>
            <a:srgbClr val="00703C"/>
          </a:solidFill>
          <a:latin typeface="Calibri" pitchFamily="34" charset="0"/>
        </a:defRPr>
      </a:lvl4pPr>
      <a:lvl5pPr algn="ctr" rtl="0" eaLnBrk="1" fontAlgn="base" hangingPunct="1">
        <a:spcBef>
          <a:spcPct val="0"/>
        </a:spcBef>
        <a:spcAft>
          <a:spcPct val="0"/>
        </a:spcAft>
        <a:defRPr sz="4400">
          <a:solidFill>
            <a:srgbClr val="00703C"/>
          </a:solidFill>
          <a:latin typeface="Calibri" pitchFamily="34" charset="0"/>
        </a:defRPr>
      </a:lvl5pPr>
      <a:lvl6pPr marL="457200" algn="ctr" rtl="0" eaLnBrk="1" fontAlgn="base" hangingPunct="1">
        <a:spcBef>
          <a:spcPct val="0"/>
        </a:spcBef>
        <a:spcAft>
          <a:spcPct val="0"/>
        </a:spcAft>
        <a:defRPr sz="4400">
          <a:solidFill>
            <a:srgbClr val="00703C"/>
          </a:solidFill>
          <a:latin typeface="Calibri" pitchFamily="34" charset="0"/>
        </a:defRPr>
      </a:lvl6pPr>
      <a:lvl7pPr marL="914400" algn="ctr" rtl="0" eaLnBrk="1" fontAlgn="base" hangingPunct="1">
        <a:spcBef>
          <a:spcPct val="0"/>
        </a:spcBef>
        <a:spcAft>
          <a:spcPct val="0"/>
        </a:spcAft>
        <a:defRPr sz="4400">
          <a:solidFill>
            <a:srgbClr val="00703C"/>
          </a:solidFill>
          <a:latin typeface="Calibri" pitchFamily="34" charset="0"/>
        </a:defRPr>
      </a:lvl7pPr>
      <a:lvl8pPr marL="1371600" algn="ctr" rtl="0" eaLnBrk="1" fontAlgn="base" hangingPunct="1">
        <a:spcBef>
          <a:spcPct val="0"/>
        </a:spcBef>
        <a:spcAft>
          <a:spcPct val="0"/>
        </a:spcAft>
        <a:defRPr sz="4400">
          <a:solidFill>
            <a:srgbClr val="00703C"/>
          </a:solidFill>
          <a:latin typeface="Calibri" pitchFamily="34" charset="0"/>
        </a:defRPr>
      </a:lvl8pPr>
      <a:lvl9pPr marL="1828800" algn="ctr" rtl="0" eaLnBrk="1" fontAlgn="base" hangingPunct="1">
        <a:spcBef>
          <a:spcPct val="0"/>
        </a:spcBef>
        <a:spcAft>
          <a:spcPct val="0"/>
        </a:spcAft>
        <a:defRPr sz="4400">
          <a:solidFill>
            <a:srgbClr val="00703C"/>
          </a:solidFill>
          <a:latin typeface="Calibri" pitchFamily="34" charset="0"/>
        </a:defRPr>
      </a:lvl9pPr>
    </p:titleStyle>
    <p:bodyStyle>
      <a:lvl1pPr marL="342900" indent="-342900" algn="ctr" rtl="0" eaLnBrk="1" fontAlgn="base" hangingPunct="1">
        <a:spcBef>
          <a:spcPct val="20000"/>
        </a:spcBef>
        <a:spcAft>
          <a:spcPct val="0"/>
        </a:spcAft>
        <a:buFont typeface="Arial" charset="0"/>
        <a:buChar char="•"/>
        <a:defRPr sz="3200">
          <a:solidFill>
            <a:srgbClr val="00703C"/>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a:solidFill>
            <a:schemeClr val="tx1"/>
          </a:solidFill>
          <a:latin typeface="+mn-lt"/>
        </a:defRPr>
      </a:lvl2pPr>
      <a:lvl3pPr marL="1143000" indent="-228600" algn="l" rtl="0" eaLnBrk="1" fontAlgn="base" hangingPunct="1">
        <a:spcBef>
          <a:spcPct val="20000"/>
        </a:spcBef>
        <a:spcAft>
          <a:spcPct val="0"/>
        </a:spcAft>
        <a:buFont typeface="Arial" charset="0"/>
        <a:buChar char="•"/>
        <a:defRPr sz="2400">
          <a:solidFill>
            <a:schemeClr val="tx1"/>
          </a:solidFill>
          <a:latin typeface="+mn-lt"/>
        </a:defRPr>
      </a:lvl3pPr>
      <a:lvl4pPr marL="1600200" indent="-228600" algn="l" rtl="0" eaLnBrk="1" fontAlgn="base" hangingPunct="1">
        <a:spcBef>
          <a:spcPct val="20000"/>
        </a:spcBef>
        <a:spcAft>
          <a:spcPct val="0"/>
        </a:spcAft>
        <a:buFont typeface="Arial" charset="0"/>
        <a:buChar char="–"/>
        <a:defRPr sz="2000">
          <a:solidFill>
            <a:schemeClr val="tx1"/>
          </a:solidFill>
          <a:latin typeface="+mn-lt"/>
        </a:defRPr>
      </a:lvl4pPr>
      <a:lvl5pPr marL="2057400" indent="-228600" algn="l" rtl="0" eaLnBrk="1" fontAlgn="base" hangingPunct="1">
        <a:spcBef>
          <a:spcPct val="20000"/>
        </a:spcBef>
        <a:spcAft>
          <a:spcPct val="0"/>
        </a:spcAft>
        <a:buFont typeface="Arial" charset="0"/>
        <a:buChar char="»"/>
        <a:defRPr sz="2000">
          <a:solidFill>
            <a:schemeClr val="tx1"/>
          </a:solidFill>
          <a:latin typeface="+mn-lt"/>
        </a:defRPr>
      </a:lvl5pPr>
      <a:lvl6pPr marL="2514600" indent="-228600" algn="l" rtl="0" eaLnBrk="1" fontAlgn="base" hangingPunct="1">
        <a:spcBef>
          <a:spcPct val="20000"/>
        </a:spcBef>
        <a:spcAft>
          <a:spcPct val="0"/>
        </a:spcAft>
        <a:buFont typeface="Arial" charset="0"/>
        <a:buChar char="»"/>
        <a:defRPr sz="2000">
          <a:solidFill>
            <a:schemeClr val="tx1"/>
          </a:solidFill>
          <a:latin typeface="+mn-lt"/>
        </a:defRPr>
      </a:lvl6pPr>
      <a:lvl7pPr marL="2971800" indent="-228600" algn="l" rtl="0" eaLnBrk="1" fontAlgn="base" hangingPunct="1">
        <a:spcBef>
          <a:spcPct val="20000"/>
        </a:spcBef>
        <a:spcAft>
          <a:spcPct val="0"/>
        </a:spcAft>
        <a:buFont typeface="Arial" charset="0"/>
        <a:buChar char="»"/>
        <a:defRPr sz="2000">
          <a:solidFill>
            <a:schemeClr val="tx1"/>
          </a:solidFill>
          <a:latin typeface="+mn-lt"/>
        </a:defRPr>
      </a:lvl7pPr>
      <a:lvl8pPr marL="3429000" indent="-228600" algn="l" rtl="0" eaLnBrk="1" fontAlgn="base" hangingPunct="1">
        <a:spcBef>
          <a:spcPct val="20000"/>
        </a:spcBef>
        <a:spcAft>
          <a:spcPct val="0"/>
        </a:spcAft>
        <a:buFont typeface="Arial" charset="0"/>
        <a:buChar char="»"/>
        <a:defRPr sz="2000">
          <a:solidFill>
            <a:schemeClr val="tx1"/>
          </a:solidFill>
          <a:latin typeface="+mn-lt"/>
        </a:defRPr>
      </a:lvl8pPr>
      <a:lvl9pPr marL="3886200" indent="-228600" algn="l" rtl="0" eaLnBrk="1" fontAlgn="base" hangingPunct="1">
        <a:spcBef>
          <a:spcPct val="20000"/>
        </a:spcBef>
        <a:spcAft>
          <a:spcPct val="0"/>
        </a:spcAft>
        <a:buFont typeface="Arial"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graduateschool.uncc.edu/faculty-and-staff/admissions-and-recruitment/graduate-enrollment-managemen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p:cNvSpPr>
          <p:nvPr>
            <p:ph type="title"/>
          </p:nvPr>
        </p:nvSpPr>
        <p:spPr/>
        <p:txBody>
          <a:bodyPr/>
          <a:lstStyle/>
          <a:p>
            <a:r>
              <a:rPr lang="en-US" smtClean="0"/>
              <a:t>Graduate Enrollment Planning</a:t>
            </a:r>
            <a:endParaRPr lang="en-US" dirty="0" smtClean="0"/>
          </a:p>
        </p:txBody>
      </p:sp>
      <p:sp>
        <p:nvSpPr>
          <p:cNvPr id="5" name="Content Placeholder 4"/>
          <p:cNvSpPr>
            <a:spLocks noGrp="1"/>
          </p:cNvSpPr>
          <p:nvPr>
            <p:ph idx="1"/>
          </p:nvPr>
        </p:nvSpPr>
        <p:spPr>
          <a:xfrm>
            <a:off x="304800" y="1295400"/>
            <a:ext cx="8382000" cy="5029200"/>
          </a:xfrm>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a:p>
            <a:pPr marL="0" indent="0">
              <a:buNone/>
            </a:pPr>
            <a:r>
              <a:rPr lang="en-US" dirty="0" smtClean="0"/>
              <a:t>January 15, 2015</a:t>
            </a:r>
            <a:endParaRPr lang="en-US" dirty="0"/>
          </a:p>
        </p:txBody>
      </p:sp>
      <p:pic>
        <p:nvPicPr>
          <p:cNvPr id="6" name="Picture 3"/>
          <p:cNvPicPr>
            <a:picLocks noChangeAspect="1" noChangeArrowheads="1"/>
          </p:cNvPicPr>
          <p:nvPr/>
        </p:nvPicPr>
        <p:blipFill>
          <a:blip r:embed="rId2" cstate="print"/>
          <a:srcRect/>
          <a:stretch>
            <a:fillRect/>
          </a:stretch>
        </p:blipFill>
        <p:spPr bwMode="auto">
          <a:xfrm>
            <a:off x="1524000" y="1295400"/>
            <a:ext cx="6248400" cy="4572000"/>
          </a:xfrm>
          <a:prstGeom prst="rect">
            <a:avLst/>
          </a:prstGeom>
          <a:noFill/>
          <a:ln w="9525">
            <a:noFill/>
            <a:miter lim="800000"/>
            <a:headEnd/>
            <a:tailEnd/>
          </a:ln>
          <a:effectLst/>
        </p:spPr>
      </p:pic>
    </p:spTree>
    <p:extLst>
      <p:ext uri="{BB962C8B-B14F-4D97-AF65-F5344CB8AC3E}">
        <p14:creationId xmlns:p14="http://schemas.microsoft.com/office/powerpoint/2010/main" val="548269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0"/>
            <a:ext cx="8763000" cy="1143000"/>
          </a:xfrm>
        </p:spPr>
        <p:txBody>
          <a:bodyPr/>
          <a:lstStyle/>
          <a:p>
            <a:r>
              <a:rPr lang="en-US" dirty="0" smtClean="0"/>
              <a:t>Graduate Enrollment Plan</a:t>
            </a:r>
            <a:endParaRPr lang="en-US" dirty="0"/>
          </a:p>
        </p:txBody>
      </p:sp>
      <p:sp>
        <p:nvSpPr>
          <p:cNvPr id="3" name="Content Placeholder 2"/>
          <p:cNvSpPr>
            <a:spLocks noGrp="1"/>
          </p:cNvSpPr>
          <p:nvPr>
            <p:ph idx="1"/>
          </p:nvPr>
        </p:nvSpPr>
        <p:spPr>
          <a:xfrm>
            <a:off x="152400" y="1143000"/>
            <a:ext cx="8534400" cy="5211763"/>
          </a:xfrm>
        </p:spPr>
        <p:txBody>
          <a:bodyPr/>
          <a:lstStyle/>
          <a:p>
            <a:pPr algn="l"/>
            <a:r>
              <a:rPr lang="en-US" sz="2400" dirty="0" smtClean="0"/>
              <a:t>August 2013 Chancellor Dubois charged the Dean of the Graduate School to conduct a long-range plan to establish graduate enrollment goals consistent with UNC Charlotte’s vision and mission to be N.C.’s Urban Research University. </a:t>
            </a:r>
          </a:p>
          <a:p>
            <a:pPr algn="l"/>
            <a:r>
              <a:rPr lang="en-US" sz="2400" dirty="0" smtClean="0"/>
              <a:t>To </a:t>
            </a:r>
            <a:r>
              <a:rPr lang="en-US" sz="2400" dirty="0"/>
              <a:t>support the process of developing its first plan, UNC-Charlotte </a:t>
            </a:r>
            <a:r>
              <a:rPr lang="en-US" sz="2400" dirty="0" smtClean="0"/>
              <a:t>partnered  </a:t>
            </a:r>
            <a:r>
              <a:rPr lang="en-US" sz="2400" dirty="0"/>
              <a:t>with </a:t>
            </a:r>
            <a:r>
              <a:rPr lang="en-US" sz="2400" dirty="0" err="1"/>
              <a:t>Eduventures</a:t>
            </a:r>
            <a:r>
              <a:rPr lang="en-US" sz="2400" dirty="0"/>
              <a:t>, a research and advisory firm specializing in higher education. </a:t>
            </a:r>
            <a:endParaRPr lang="en-US" sz="2400" dirty="0" smtClean="0"/>
          </a:p>
          <a:p>
            <a:pPr algn="l"/>
            <a:r>
              <a:rPr lang="en-US" sz="2400" dirty="0" smtClean="0"/>
              <a:t>Enrollment targets focused on:	</a:t>
            </a:r>
          </a:p>
          <a:p>
            <a:pPr lvl="1"/>
            <a:r>
              <a:rPr lang="en-US" sz="2400" dirty="0" smtClean="0">
                <a:solidFill>
                  <a:srgbClr val="006600"/>
                </a:solidFill>
              </a:rPr>
              <a:t>Capacity of existing graduate programs to grow</a:t>
            </a:r>
          </a:p>
          <a:p>
            <a:pPr lvl="1"/>
            <a:r>
              <a:rPr lang="en-US" sz="2400" dirty="0" smtClean="0">
                <a:solidFill>
                  <a:srgbClr val="006600"/>
                </a:solidFill>
              </a:rPr>
              <a:t>Consideration of the implementation of new degree programs particularly at the doctoral level</a:t>
            </a:r>
          </a:p>
          <a:p>
            <a:pPr lvl="1"/>
            <a:r>
              <a:rPr lang="en-US" sz="2400" dirty="0" smtClean="0">
                <a:solidFill>
                  <a:srgbClr val="006600"/>
                </a:solidFill>
              </a:rPr>
              <a:t>The resources required to support the plan</a:t>
            </a:r>
          </a:p>
          <a:p>
            <a:pPr lvl="1">
              <a:buFont typeface="Arial" panose="020B0604020202020204" pitchFamily="34" charset="0"/>
              <a:buChar char="•"/>
            </a:pPr>
            <a:r>
              <a:rPr lang="en-US" sz="2400" dirty="0" smtClean="0">
                <a:solidFill>
                  <a:srgbClr val="006600"/>
                </a:solidFill>
              </a:rPr>
              <a:t>Report delivered June 2014</a:t>
            </a:r>
          </a:p>
          <a:p>
            <a:pPr marL="457200" lvl="1" indent="0">
              <a:buNone/>
            </a:pPr>
            <a:endParaRPr lang="en-US" sz="2400" dirty="0">
              <a:solidFill>
                <a:srgbClr val="006600"/>
              </a:solidFill>
            </a:endParaRPr>
          </a:p>
          <a:p>
            <a:pPr marL="0" lvl="0" indent="0" algn="l">
              <a:buNone/>
            </a:pPr>
            <a:endParaRPr lang="en-US" dirty="0"/>
          </a:p>
          <a:p>
            <a:pPr algn="l"/>
            <a:endParaRPr lang="en-US" dirty="0"/>
          </a:p>
        </p:txBody>
      </p:sp>
    </p:spTree>
    <p:extLst>
      <p:ext uri="{BB962C8B-B14F-4D97-AF65-F5344CB8AC3E}">
        <p14:creationId xmlns:p14="http://schemas.microsoft.com/office/powerpoint/2010/main" val="11180452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r>
              <a:rPr lang="en-US" dirty="0"/>
              <a:t/>
            </a:r>
            <a:br>
              <a:rPr lang="en-US" dirty="0"/>
            </a:br>
            <a:r>
              <a:rPr lang="en-US" sz="1600" dirty="0">
                <a:hlinkClick r:id="rId2"/>
              </a:rPr>
              <a:t>http://</a:t>
            </a:r>
            <a:r>
              <a:rPr lang="en-US" sz="1600" dirty="0" smtClean="0">
                <a:hlinkClick r:id="rId2"/>
              </a:rPr>
              <a:t>graduateschool.uncc.edu/faculty-and-staff/admissions-and-recruitment/graduate-enrollment-management</a:t>
            </a:r>
            <a:r>
              <a:rPr lang="en-US" sz="1600" dirty="0" smtClean="0"/>
              <a:t/>
            </a:r>
            <a:br>
              <a:rPr lang="en-US" sz="1600" dirty="0" smtClean="0"/>
            </a:br>
            <a:endParaRPr lang="en-US" sz="1600" dirty="0"/>
          </a:p>
        </p:txBody>
      </p:sp>
      <p:sp>
        <p:nvSpPr>
          <p:cNvPr id="5" name="Rectangle 1"/>
          <p:cNvSpPr>
            <a:spLocks noChangeArrowheads="1"/>
          </p:cNvSpPr>
          <p:nvPr/>
        </p:nvSpPr>
        <p:spPr bwMode="auto">
          <a:xfrm>
            <a:off x="152400" y="1752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itchFamily="34" charset="0"/>
                <a:cs typeface="Arial" pitchFamily="34" charset="0"/>
              </a:rPr>
              <a:t/>
            </a:r>
            <a:br>
              <a:rPr kumimoji="0" lang="en-US" altLang="en-US" sz="1800" b="0" i="0" u="none" strike="noStrike" cap="none" normalizeH="0" baseline="0" smtClean="0">
                <a:ln>
                  <a:noFill/>
                </a:ln>
                <a:solidFill>
                  <a:schemeClr val="tx1"/>
                </a:solidFill>
                <a:effectLst/>
                <a:latin typeface="Arial" pitchFamily="34" charset="0"/>
                <a:cs typeface="Arial" pitchFamily="34" charset="0"/>
              </a:rPr>
            </a:b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Content Placeholder 2"/>
          <p:cNvSpPr>
            <a:spLocks noGrp="1"/>
          </p:cNvSpPr>
          <p:nvPr>
            <p:ph idx="1"/>
          </p:nvPr>
        </p:nvSpPr>
        <p:spPr>
          <a:xfrm>
            <a:off x="152400" y="1905000"/>
            <a:ext cx="8534400" cy="4449763"/>
          </a:xfrm>
        </p:spPr>
        <p:txBody>
          <a:bodyPr/>
          <a:lstStyle/>
          <a:p>
            <a:pPr algn="l"/>
            <a:r>
              <a:rPr lang="en-US" sz="2000" dirty="0"/>
              <a:t>137 graduate programs prepared 5 and 10 year enrollment plans with target, safety, and stretch goals. These enrollment goals were rolled up into college goals (reviewed and approved by the deans) and University goals (reviewed and endorsed by the Graduate School). </a:t>
            </a:r>
          </a:p>
          <a:p>
            <a:pPr algn="l"/>
            <a:r>
              <a:rPr lang="en-US" sz="2000" dirty="0"/>
              <a:t>The 5 year target goal is </a:t>
            </a:r>
            <a:r>
              <a:rPr lang="en-US" sz="2000" b="1" dirty="0"/>
              <a:t>6,303</a:t>
            </a:r>
            <a:r>
              <a:rPr lang="en-US" sz="2000" dirty="0"/>
              <a:t> students and the 10 year goal is </a:t>
            </a:r>
            <a:r>
              <a:rPr lang="en-US" sz="2000" b="1" dirty="0"/>
              <a:t>7,217 </a:t>
            </a:r>
            <a:r>
              <a:rPr lang="en-US" sz="2000" dirty="0"/>
              <a:t>students</a:t>
            </a:r>
            <a:r>
              <a:rPr lang="en-US" sz="2000" b="1" dirty="0"/>
              <a:t>.</a:t>
            </a:r>
            <a:r>
              <a:rPr lang="en-US" sz="2000" dirty="0"/>
              <a:t> Most of the enrollment increase is based on expanding capacity of existing degree programs although new programs and modes of delivery were considered. </a:t>
            </a:r>
          </a:p>
          <a:p>
            <a:pPr algn="l"/>
            <a:r>
              <a:rPr lang="en-US" sz="2000" dirty="0"/>
              <a:t>The colleges were asked to identify broad categories of resources necessary to support the increase in enrollment. The addition of new faculty was identified as the top priority followed by graduate student support funding, then physical facilities (e.g., classrooms, labs, office and research space), and finally new staff. </a:t>
            </a:r>
          </a:p>
          <a:p>
            <a:pPr marL="0" indent="0" algn="l">
              <a:buNone/>
            </a:pPr>
            <a:endParaRPr lang="en-US" dirty="0"/>
          </a:p>
        </p:txBody>
      </p:sp>
    </p:spTree>
    <p:extLst>
      <p:ext uri="{BB962C8B-B14F-4D97-AF65-F5344CB8AC3E}">
        <p14:creationId xmlns:p14="http://schemas.microsoft.com/office/powerpoint/2010/main" val="37042184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Enrollment Planning: It’s Not All About Growth</a:t>
            </a:r>
            <a:endParaRPr lang="en-US" dirty="0"/>
          </a:p>
        </p:txBody>
      </p:sp>
      <p:sp>
        <p:nvSpPr>
          <p:cNvPr id="3" name="Content Placeholder 2"/>
          <p:cNvSpPr>
            <a:spLocks noGrp="1"/>
          </p:cNvSpPr>
          <p:nvPr>
            <p:ph idx="1"/>
          </p:nvPr>
        </p:nvSpPr>
        <p:spPr>
          <a:xfrm>
            <a:off x="381000" y="1447800"/>
            <a:ext cx="8458200" cy="4800600"/>
          </a:xfrm>
        </p:spPr>
        <p:txBody>
          <a:bodyPr/>
          <a:lstStyle/>
          <a:p>
            <a:pPr algn="l"/>
            <a:r>
              <a:rPr lang="en-US" dirty="0" smtClean="0"/>
              <a:t>Improving applicant pool</a:t>
            </a:r>
          </a:p>
          <a:p>
            <a:pPr algn="l"/>
            <a:r>
              <a:rPr lang="en-US" dirty="0" smtClean="0"/>
              <a:t>Full-time and part-time students</a:t>
            </a:r>
          </a:p>
          <a:p>
            <a:pPr algn="l"/>
            <a:r>
              <a:rPr lang="en-US" dirty="0" smtClean="0"/>
              <a:t>Enhancing diversity </a:t>
            </a:r>
          </a:p>
          <a:p>
            <a:pPr algn="l"/>
            <a:r>
              <a:rPr lang="en-US" dirty="0" smtClean="0"/>
              <a:t>Achieve desired level of program quality</a:t>
            </a:r>
          </a:p>
          <a:p>
            <a:pPr algn="l"/>
            <a:r>
              <a:rPr lang="en-US" dirty="0" smtClean="0"/>
              <a:t>Project and manage human, financial, technological and physical resources </a:t>
            </a:r>
          </a:p>
          <a:p>
            <a:pPr algn="l"/>
            <a:r>
              <a:rPr lang="en-US" dirty="0" smtClean="0"/>
              <a:t>Create engaging learning environments for students  </a:t>
            </a:r>
          </a:p>
          <a:p>
            <a:pPr algn="l"/>
            <a:endParaRPr lang="en-US" dirty="0"/>
          </a:p>
        </p:txBody>
      </p:sp>
    </p:spTree>
    <p:extLst>
      <p:ext uri="{BB962C8B-B14F-4D97-AF65-F5344CB8AC3E}">
        <p14:creationId xmlns:p14="http://schemas.microsoft.com/office/powerpoint/2010/main" val="6875707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3" name="Content Placeholder 2"/>
          <p:cNvSpPr>
            <a:spLocks noGrp="1"/>
          </p:cNvSpPr>
          <p:nvPr>
            <p:ph idx="1"/>
          </p:nvPr>
        </p:nvSpPr>
        <p:spPr>
          <a:xfrm>
            <a:off x="304800" y="1219200"/>
            <a:ext cx="8534400" cy="5181600"/>
          </a:xfrm>
        </p:spPr>
        <p:txBody>
          <a:bodyPr/>
          <a:lstStyle/>
          <a:p>
            <a:pPr marL="514350" indent="-514350" algn="l">
              <a:buFont typeface="+mj-lt"/>
              <a:buAutoNum type="arabicPeriod"/>
            </a:pPr>
            <a:r>
              <a:rPr lang="en-US" dirty="0" smtClean="0"/>
              <a:t>Build on the current enrollment plans.</a:t>
            </a:r>
          </a:p>
          <a:p>
            <a:pPr marL="514350" indent="-514350" algn="l">
              <a:buFont typeface="+mj-lt"/>
              <a:buAutoNum type="arabicPeriod"/>
            </a:pPr>
            <a:r>
              <a:rPr lang="en-US" dirty="0" smtClean="0"/>
              <a:t>Set graduate </a:t>
            </a:r>
            <a:r>
              <a:rPr lang="en-US" dirty="0"/>
              <a:t>education as a strategic priority and integrate graduate enrollment management at the program, department, and college levels into the University’s overall planning, evaluation, and resource allocation processes</a:t>
            </a:r>
            <a:r>
              <a:rPr lang="en-US" b="1" dirty="0" smtClean="0"/>
              <a:t>.</a:t>
            </a:r>
          </a:p>
          <a:p>
            <a:pPr marL="514350" indent="-514350" algn="l">
              <a:buFont typeface="+mj-lt"/>
              <a:buAutoNum type="arabicPeriod"/>
            </a:pPr>
            <a:r>
              <a:rPr lang="en-US" dirty="0" smtClean="0"/>
              <a:t>Integrate graduate enrollment planning/management into the 2016-20 Strategic Plans </a:t>
            </a:r>
            <a:endParaRPr lang="en-US" dirty="0"/>
          </a:p>
        </p:txBody>
      </p:sp>
    </p:spTree>
    <p:extLst>
      <p:ext uri="{BB962C8B-B14F-4D97-AF65-F5344CB8AC3E}">
        <p14:creationId xmlns:p14="http://schemas.microsoft.com/office/powerpoint/2010/main" val="747695928"/>
      </p:ext>
    </p:extLst>
  </p:cSld>
  <p:clrMapOvr>
    <a:masterClrMapping/>
  </p:clrMapOvr>
  <p:timing>
    <p:tnLst>
      <p:par>
        <p:cTn id="1" dur="indefinite" restart="never" nodeType="tmRoot"/>
      </p:par>
    </p:tnLst>
  </p:timing>
</p:sld>
</file>

<file path=ppt/theme/theme1.xml><?xml version="1.0" encoding="utf-8"?>
<a:theme xmlns:a="http://schemas.openxmlformats.org/drawingml/2006/main" name="Graduate Student Enrollment">
  <a:themeElements>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_Office Them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Graduate Student Enrollment</Template>
  <TotalTime>17949</TotalTime>
  <Words>314</Words>
  <Application>Microsoft Office PowerPoint</Application>
  <PresentationFormat>On-screen Show (4:3)</PresentationFormat>
  <Paragraphs>35</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Graduate Student Enrollment</vt:lpstr>
      <vt:lpstr>Graduate Enrollment Planning</vt:lpstr>
      <vt:lpstr>Graduate Enrollment Plan</vt:lpstr>
      <vt:lpstr>Summary http://graduateschool.uncc.edu/faculty-and-staff/admissions-and-recruitment/graduate-enrollment-management </vt:lpstr>
      <vt:lpstr>Enrollment Planning: It’s Not All About Growth</vt:lpstr>
      <vt:lpstr>Recommendations</vt:lpstr>
    </vt:vector>
  </TitlesOfParts>
  <Company>UNC Charlotte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Graduate Student Enrollment</dc:title>
  <dc:creator>Thomas Reynolds</dc:creator>
  <cp:lastModifiedBy>test</cp:lastModifiedBy>
  <cp:revision>253</cp:revision>
  <cp:lastPrinted>2014-09-01T19:19:43Z</cp:lastPrinted>
  <dcterms:created xsi:type="dcterms:W3CDTF">2012-01-12T15:10:37Z</dcterms:created>
  <dcterms:modified xsi:type="dcterms:W3CDTF">2015-02-12T18:00:28Z</dcterms:modified>
</cp:coreProperties>
</file>