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73" r:id="rId4"/>
    <p:sldId id="272" r:id="rId5"/>
    <p:sldId id="258" r:id="rId6"/>
    <p:sldId id="259" r:id="rId7"/>
    <p:sldId id="269" r:id="rId8"/>
    <p:sldId id="261" r:id="rId9"/>
    <p:sldId id="262" r:id="rId10"/>
    <p:sldId id="263" r:id="rId11"/>
    <p:sldId id="268" r:id="rId12"/>
    <p:sldId id="264" r:id="rId13"/>
    <p:sldId id="265" r:id="rId14"/>
    <p:sldId id="275" r:id="rId15"/>
    <p:sldId id="266" r:id="rId16"/>
    <p:sldId id="267" r:id="rId17"/>
    <p:sldId id="270" r:id="rId18"/>
    <p:sldId id="271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88" d="100"/>
          <a:sy n="88" d="100"/>
        </p:scale>
        <p:origin x="-797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DFA7-FD67-4C88-A39C-039DDACE1813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1234-3F81-4EBC-921E-8C9AB8F07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91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DFA7-FD67-4C88-A39C-039DDACE1813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1234-3F81-4EBC-921E-8C9AB8F07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494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DFA7-FD67-4C88-A39C-039DDACE1813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1234-3F81-4EBC-921E-8C9AB8F07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98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28601"/>
            <a:ext cx="8991600" cy="1143000"/>
          </a:xfrm>
        </p:spPr>
        <p:txBody>
          <a:bodyPr/>
          <a:lstStyle>
            <a:lvl1pPr>
              <a:defRPr sz="4000" b="1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905000"/>
            <a:ext cx="7924800" cy="533400"/>
          </a:xfrm>
        </p:spPr>
        <p:txBody>
          <a:bodyPr/>
          <a:lstStyle>
            <a:lvl1pPr marL="0" indent="0" algn="l">
              <a:buFontTx/>
              <a:buNone/>
              <a:defRPr sz="3000" b="1" baseline="0">
                <a:solidFill>
                  <a:schemeClr val="bg1"/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 smtClean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609600" y="2438400"/>
            <a:ext cx="79248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FontTx/>
              <a:buNone/>
              <a:defRPr sz="3000" baseline="0">
                <a:solidFill>
                  <a:schemeClr val="bg1"/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100" dirty="0" smtClean="0">
              <a:solidFill>
                <a:prstClr val="white"/>
              </a:solidFill>
            </a:endParaRPr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609600" y="4419600"/>
            <a:ext cx="7924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>
              <a:buFontTx/>
              <a:buNone/>
              <a:defRPr sz="3000" b="1" baseline="0">
                <a:solidFill>
                  <a:schemeClr val="bg1"/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spcBef>
                <a:spcPct val="20000"/>
              </a:spcBef>
              <a:defRPr/>
            </a:pPr>
            <a:endParaRPr lang="en-US" dirty="0" smtClean="0">
              <a:solidFill>
                <a:prstClr val="white"/>
              </a:solidFill>
            </a:endParaRPr>
          </a:p>
        </p:txBody>
      </p:sp>
      <p:sp>
        <p:nvSpPr>
          <p:cNvPr id="10" name="Subtitle 2"/>
          <p:cNvSpPr txBox="1">
            <a:spLocks/>
          </p:cNvSpPr>
          <p:nvPr userDrawn="1"/>
        </p:nvSpPr>
        <p:spPr>
          <a:xfrm>
            <a:off x="685800" y="4876800"/>
            <a:ext cx="80772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FontTx/>
              <a:buNone/>
              <a:defRPr sz="3000" baseline="0">
                <a:solidFill>
                  <a:schemeClr val="bg1"/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spcBef>
                <a:spcPct val="20000"/>
              </a:spcBef>
              <a:buFont typeface="Arial" pitchFamily="34" charset="0"/>
              <a:buNone/>
              <a:defRPr/>
            </a:pPr>
            <a:endParaRPr lang="en-US" sz="2800" dirty="0" smtClean="0">
              <a:solidFill>
                <a:prstClr val="white"/>
              </a:solidFill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457200" y="5846763"/>
            <a:ext cx="8524875" cy="850900"/>
            <a:chOff x="457200" y="5846763"/>
            <a:chExt cx="8524875" cy="850900"/>
          </a:xfrm>
        </p:grpSpPr>
        <p:pic>
          <p:nvPicPr>
            <p:cNvPr id="13" name="Picture 4" descr="UNCC_Logo_whiteTPB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010400" y="5846763"/>
              <a:ext cx="1971675" cy="850900"/>
            </a:xfrm>
            <a:prstGeom prst="rect">
              <a:avLst/>
            </a:prstGeom>
            <a:noFill/>
          </p:spPr>
        </p:pic>
        <p:cxnSp>
          <p:nvCxnSpPr>
            <p:cNvPr id="14" name="Straight Connector 13"/>
            <p:cNvCxnSpPr/>
            <p:nvPr/>
          </p:nvCxnSpPr>
          <p:spPr>
            <a:xfrm>
              <a:off x="457200" y="6628000"/>
              <a:ext cx="6400800" cy="1434"/>
            </a:xfrm>
            <a:prstGeom prst="line">
              <a:avLst/>
            </a:prstGeom>
            <a:ln w="317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86719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28601"/>
            <a:ext cx="8991600" cy="1143000"/>
          </a:xfrm>
        </p:spPr>
        <p:txBody>
          <a:bodyPr/>
          <a:lstStyle>
            <a:lvl1pPr>
              <a:defRPr sz="4000" b="1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609600" y="1905000"/>
            <a:ext cx="4267200" cy="1219200"/>
          </a:xfrm>
        </p:spPr>
        <p:txBody>
          <a:bodyPr/>
          <a:lstStyle>
            <a:lvl1pPr marL="0" indent="0" algn="l">
              <a:buFontTx/>
              <a:buNone/>
              <a:defRPr sz="3000" b="1" baseline="0">
                <a:solidFill>
                  <a:schemeClr val="bg1"/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 smtClean="0"/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609600" y="3124200"/>
            <a:ext cx="3886200" cy="2743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>
              <a:buFontTx/>
              <a:buNone/>
              <a:defRPr sz="3000" baseline="0">
                <a:solidFill>
                  <a:schemeClr val="bg1"/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3100" dirty="0" smtClean="0">
              <a:solidFill>
                <a:prstClr val="white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457200" y="5846763"/>
            <a:ext cx="8524875" cy="850900"/>
            <a:chOff x="457200" y="5846763"/>
            <a:chExt cx="8524875" cy="850900"/>
          </a:xfrm>
        </p:grpSpPr>
        <p:pic>
          <p:nvPicPr>
            <p:cNvPr id="11" name="Picture 4" descr="UNCC_Logo_whiteTPB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010400" y="5846763"/>
              <a:ext cx="1971675" cy="850900"/>
            </a:xfrm>
            <a:prstGeom prst="rect">
              <a:avLst/>
            </a:prstGeom>
            <a:noFill/>
          </p:spPr>
        </p:pic>
        <p:cxnSp>
          <p:nvCxnSpPr>
            <p:cNvPr id="12" name="Straight Connector 11"/>
            <p:cNvCxnSpPr/>
            <p:nvPr/>
          </p:nvCxnSpPr>
          <p:spPr>
            <a:xfrm>
              <a:off x="457200" y="6628000"/>
              <a:ext cx="6400800" cy="1434"/>
            </a:xfrm>
            <a:prstGeom prst="line">
              <a:avLst/>
            </a:prstGeom>
            <a:ln w="317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55561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800600" cy="4525963"/>
          </a:xfr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 sz="3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6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62600" y="1600200"/>
            <a:ext cx="3124200" cy="4525963"/>
          </a:xfrm>
        </p:spPr>
        <p:txBody>
          <a:bodyPr/>
          <a:lstStyle>
            <a:lvl1pPr>
              <a:defRPr sz="2800" i="1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152400" y="228601"/>
            <a:ext cx="8991600" cy="1143000"/>
          </a:xfrm>
        </p:spPr>
        <p:txBody>
          <a:bodyPr/>
          <a:lstStyle>
            <a:lvl1pPr>
              <a:defRPr sz="4000" b="1" baseline="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r>
              <a:rPr lang="en-US" dirty="0" smtClean="0"/>
              <a:t>Slide title, level 1, Arial 40 pt bold</a:t>
            </a:r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457200" y="5846763"/>
            <a:ext cx="8524875" cy="850900"/>
            <a:chOff x="457200" y="5846763"/>
            <a:chExt cx="8524875" cy="850900"/>
          </a:xfrm>
        </p:grpSpPr>
        <p:pic>
          <p:nvPicPr>
            <p:cNvPr id="10" name="Picture 4" descr="UNCC_Logo_whiteTPB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7010400" y="5846763"/>
              <a:ext cx="1971675" cy="850900"/>
            </a:xfrm>
            <a:prstGeom prst="rect">
              <a:avLst/>
            </a:prstGeom>
            <a:noFill/>
          </p:spPr>
        </p:pic>
        <p:cxnSp>
          <p:nvCxnSpPr>
            <p:cNvPr id="11" name="Straight Connector 10"/>
            <p:cNvCxnSpPr/>
            <p:nvPr/>
          </p:nvCxnSpPr>
          <p:spPr>
            <a:xfrm>
              <a:off x="457200" y="6628000"/>
              <a:ext cx="6400800" cy="1434"/>
            </a:xfrm>
            <a:prstGeom prst="line">
              <a:avLst/>
            </a:prstGeom>
            <a:ln w="317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79093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DFA7-FD67-4C88-A39C-039DDACE1813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1234-3F81-4EBC-921E-8C9AB8F07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835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DFA7-FD67-4C88-A39C-039DDACE1813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1234-3F81-4EBC-921E-8C9AB8F07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68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DFA7-FD67-4C88-A39C-039DDACE1813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1234-3F81-4EBC-921E-8C9AB8F07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435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DFA7-FD67-4C88-A39C-039DDACE1813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1234-3F81-4EBC-921E-8C9AB8F07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94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DFA7-FD67-4C88-A39C-039DDACE1813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1234-3F81-4EBC-921E-8C9AB8F07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007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DFA7-FD67-4C88-A39C-039DDACE1813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1234-3F81-4EBC-921E-8C9AB8F07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370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DFA7-FD67-4C88-A39C-039DDACE1813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1234-3F81-4EBC-921E-8C9AB8F07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058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DFA7-FD67-4C88-A39C-039DDACE1813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C1234-3F81-4EBC-921E-8C9AB8F07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568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E7DFA7-FD67-4C88-A39C-039DDACE1813}" type="datetimeFigureOut">
              <a:rPr lang="en-US" smtClean="0"/>
              <a:t>4/24/2014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C1234-3F81-4EBC-921E-8C9AB8F071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8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10600" cy="94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Presentation Title, Arial 44 bold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5486400"/>
            <a:ext cx="9144000" cy="1096963"/>
          </a:xfrm>
          <a:prstGeom prst="rect">
            <a:avLst/>
          </a:prstGeom>
        </p:spPr>
        <p:txBody>
          <a:bodyPr vert="horz" wrap="none" lIns="0" tIns="0" rIns="0" bIns="0" rtlCol="0">
            <a:noAutofit/>
          </a:bodyPr>
          <a:lstStyle/>
          <a:p>
            <a:pPr lvl="0"/>
            <a:r>
              <a:rPr lang="en-US" dirty="0" smtClean="0"/>
              <a:t>Friday, January 16, 2009 (presentation date)</a:t>
            </a:r>
          </a:p>
          <a:p>
            <a:pPr lvl="0"/>
            <a:r>
              <a:rPr lang="en-US" dirty="0" smtClean="0"/>
              <a:t>Enter presenter’s full name &amp; title – Arial 24 pt both 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974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 baseline="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ctr" defTabSz="914400" rtl="0" eaLnBrk="1" latinLnBrk="0" hangingPunct="1">
        <a:spcBef>
          <a:spcPct val="20000"/>
        </a:spcBef>
        <a:buFont typeface="Arial" pitchFamily="34" charset="0"/>
        <a:buNone/>
        <a:defRPr sz="2400" kern="120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ctr" defTabSz="914400" rtl="0" eaLnBrk="1" latinLnBrk="0" hangingPunct="1">
        <a:spcBef>
          <a:spcPct val="20000"/>
        </a:spcBef>
        <a:buFont typeface="Arial" pitchFamily="34" charset="0"/>
        <a:buNone/>
        <a:defRPr sz="2400" kern="1200" baseline="0">
          <a:solidFill>
            <a:schemeClr val="bg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feature=player_detailpage&amp;v=vaZYjSd4DQk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BG_imageTEMPLATE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0" y="0"/>
            <a:ext cx="9129099" cy="6858000"/>
          </a:xfrm>
          <a:prstGeom prst="rect">
            <a:avLst/>
          </a:prstGeom>
        </p:spPr>
      </p:pic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0" y="685800"/>
            <a:ext cx="9144000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Concussions:</a:t>
            </a:r>
          </a:p>
          <a:p>
            <a:pPr algn="ctr">
              <a:spcBef>
                <a:spcPct val="50000"/>
              </a:spcBef>
            </a:pPr>
            <a:r>
              <a:rPr lang="en-US" sz="28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From the Field to the Classroom</a:t>
            </a:r>
            <a:endParaRPr lang="en-US" sz="28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0" y="4908944"/>
            <a:ext cx="91440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Robert Jones, M.D. </a:t>
            </a:r>
          </a:p>
          <a:p>
            <a:pPr algn="ctr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Medical Director</a:t>
            </a:r>
          </a:p>
          <a:p>
            <a:pPr algn="ctr">
              <a:spcBef>
                <a:spcPct val="50000"/>
              </a:spcBef>
            </a:pPr>
            <a:r>
              <a:rPr lang="en-US" sz="2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UNC Charlotte Student Health Center</a:t>
            </a:r>
            <a:endParaRPr lang="en-US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49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2875" y="1219200"/>
            <a:ext cx="89916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CDC estimates 1.6 to 3.8 million concussions in sports/recreational activities annually</a:t>
            </a:r>
          </a:p>
          <a:p>
            <a:pPr marL="285750" indent="-285750">
              <a:buFont typeface="Arial" charset="0"/>
              <a:buChar char="•"/>
            </a:pP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Concussions account for 5% to 9% of all sports related injuries</a:t>
            </a:r>
          </a:p>
          <a:p>
            <a:pPr marL="285750" indent="-285750">
              <a:buFont typeface="Arial" charset="0"/>
              <a:buChar char="•"/>
            </a:pP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charset="0"/>
              <a:buChar char="•"/>
            </a:pP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NCAA ISS shows concussion rates doubled from 1988 to 2004</a:t>
            </a:r>
          </a:p>
          <a:p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(per 1000 athlete exposures)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984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Concussion Pathophysiology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733550"/>
            <a:ext cx="6172200" cy="3923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852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Concussion Signs and Symptoms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47283"/>
              </p:ext>
            </p:extLst>
          </p:nvPr>
        </p:nvGraphicFramePr>
        <p:xfrm>
          <a:off x="228600" y="1524000"/>
          <a:ext cx="877824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4560"/>
                <a:gridCol w="2194560"/>
                <a:gridCol w="2194560"/>
                <a:gridCol w="21945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Thinking/Remembering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Physical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Emotional/Mood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Sleep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Difficulty thinking clearly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Feeling slowed down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Difficulty concentrating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Difficulty remembering new information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Headache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Fuzzy or blurry vision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Feeling</a:t>
                      </a:r>
                      <a:r>
                        <a:rPr lang="en-US" sz="1600" baseline="0" dirty="0" smtClean="0"/>
                        <a:t> sick to your stomach/queasy</a:t>
                      </a:r>
                    </a:p>
                    <a:p>
                      <a:endParaRPr lang="en-US" sz="1600" baseline="0" dirty="0" smtClean="0"/>
                    </a:p>
                    <a:p>
                      <a:r>
                        <a:rPr lang="en-US" sz="1600" baseline="0" dirty="0" smtClean="0"/>
                        <a:t>Vomiting/throwing up</a:t>
                      </a:r>
                    </a:p>
                    <a:p>
                      <a:endParaRPr lang="en-US" sz="1600" baseline="0" dirty="0" smtClean="0"/>
                    </a:p>
                    <a:p>
                      <a:r>
                        <a:rPr lang="en-US" sz="1600" baseline="0" dirty="0" smtClean="0"/>
                        <a:t>Dizziness</a:t>
                      </a:r>
                    </a:p>
                    <a:p>
                      <a:endParaRPr lang="en-US" sz="1600" baseline="0" dirty="0" smtClean="0"/>
                    </a:p>
                    <a:p>
                      <a:r>
                        <a:rPr lang="en-US" sz="1600" baseline="0" dirty="0" smtClean="0"/>
                        <a:t>Balance problems</a:t>
                      </a:r>
                    </a:p>
                    <a:p>
                      <a:endParaRPr lang="en-US" sz="1600" baseline="0" dirty="0" smtClean="0"/>
                    </a:p>
                    <a:p>
                      <a:r>
                        <a:rPr lang="en-US" sz="1600" baseline="0" dirty="0" smtClean="0"/>
                        <a:t>Sensitivity to noise or light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Irritability-</a:t>
                      </a:r>
                      <a:r>
                        <a:rPr lang="en-US" sz="1600" baseline="0" dirty="0" smtClean="0"/>
                        <a:t> everything bothers you easily</a:t>
                      </a:r>
                    </a:p>
                    <a:p>
                      <a:endParaRPr lang="en-US" sz="1600" baseline="0" dirty="0" smtClean="0"/>
                    </a:p>
                    <a:p>
                      <a:r>
                        <a:rPr lang="en-US" sz="1600" baseline="0" dirty="0" smtClean="0"/>
                        <a:t>Sadness</a:t>
                      </a:r>
                    </a:p>
                    <a:p>
                      <a:endParaRPr lang="en-US" sz="1600" baseline="0" dirty="0" smtClean="0"/>
                    </a:p>
                    <a:p>
                      <a:r>
                        <a:rPr lang="en-US" sz="1600" baseline="0" dirty="0" smtClean="0"/>
                        <a:t>More moody</a:t>
                      </a:r>
                    </a:p>
                    <a:p>
                      <a:endParaRPr lang="en-US" sz="1600" baseline="0" dirty="0" smtClean="0"/>
                    </a:p>
                    <a:p>
                      <a:r>
                        <a:rPr lang="en-US" sz="1600" baseline="0" dirty="0" smtClean="0"/>
                        <a:t>Feeling nervous or worried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Sleeping more than usual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Sleeping less than usual</a:t>
                      </a:r>
                    </a:p>
                    <a:p>
                      <a:endParaRPr lang="en-US" sz="1600" dirty="0" smtClean="0"/>
                    </a:p>
                    <a:p>
                      <a:r>
                        <a:rPr lang="en-US" sz="1600" dirty="0" smtClean="0"/>
                        <a:t>Trouble falling asleep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286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robb02\AppData\Local\Microsoft\Windows\Temporary Internet Files\Content.Outlook\4UW9TWV2\soccer-sports-soccer-fail-ball-head-hit-ground-grass-demotivational-poster-12063450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3872" y="533400"/>
            <a:ext cx="6096000" cy="475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981200" y="563880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 smtClean="0">
                <a:solidFill>
                  <a:prstClr val="black"/>
                </a:solidFill>
                <a:hlinkClick r:id="rId3"/>
              </a:rPr>
              <a:t>YouTube Video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79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Concussion Management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447800"/>
            <a:ext cx="7543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concussions resolve in about 7 to 10 days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and cognitive rest until symptoms abate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Once symptoms resolve, begin graded progression of exertion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Upon completion of activity progression the patient can be cleared to return to play</a:t>
            </a:r>
          </a:p>
        </p:txBody>
      </p:sp>
    </p:spTree>
    <p:extLst>
      <p:ext uri="{BB962C8B-B14F-4D97-AF65-F5344CB8AC3E}">
        <p14:creationId xmlns:p14="http://schemas.microsoft.com/office/powerpoint/2010/main" val="175192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Physical and Cognitive Rest?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447800"/>
            <a:ext cx="7924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Sitting/lying in an area with low stimulus- try to increase sleeping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physical exertion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visually stimulating activities: 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Watching TV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Computers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Texting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Reading</a:t>
            </a: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Video Games</a:t>
            </a:r>
            <a:endParaRPr lang="en-US" sz="3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Sometimes involves missing class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94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Potential </a:t>
            </a:r>
            <a:r>
              <a:rPr lang="en-US" dirty="0" smtClean="0"/>
              <a:t>Accommodations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905000"/>
            <a:ext cx="7924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Brief absence from classes</a:t>
            </a:r>
          </a:p>
          <a:p>
            <a:endParaRPr lang="en-US" sz="3200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Rest periods during the day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Extension of deadlines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Postponement/ Adjustment of tests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15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Potential Accommodations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96069" y="1676400"/>
            <a:ext cx="79248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Extended time on tests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of audiobooks, note-takers, recording lectures, oral exams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exams in a smaller, quiet room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have difficulty with video presentations or group work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15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2133600"/>
            <a:ext cx="8991600" cy="1143000"/>
          </a:xfrm>
        </p:spPr>
        <p:txBody>
          <a:bodyPr>
            <a:normAutofit/>
          </a:bodyPr>
          <a:lstStyle/>
          <a:p>
            <a:r>
              <a:rPr lang="en-US" sz="4800" dirty="0" smtClean="0"/>
              <a:t>Any</a:t>
            </a:r>
            <a:r>
              <a:rPr lang="en-US" dirty="0" smtClean="0"/>
              <a:t> </a:t>
            </a:r>
            <a:r>
              <a:rPr lang="en-US" sz="4800" dirty="0" smtClean="0"/>
              <a:t>Questions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-152400" y="3581400"/>
            <a:ext cx="922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for your time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87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19200"/>
            <a:ext cx="8001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common signs and symptoms of concussion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Become familiar with </a:t>
            </a:r>
            <a:r>
              <a:rPr lang="en-US" sz="3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n-US" sz="3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 impact </a:t>
            </a:r>
            <a:r>
              <a:rPr lang="en-US" sz="3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concussion on </a:t>
            </a:r>
            <a:r>
              <a:rPr lang="en-US" sz="3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cognitive activity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Become familiar with the possible accommodations necessary </a:t>
            </a:r>
            <a:r>
              <a:rPr lang="en-US" sz="3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sz="3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students to return to the classroom   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203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8600"/>
            <a:ext cx="8991600" cy="3124199"/>
          </a:xfrm>
        </p:spPr>
        <p:txBody>
          <a:bodyPr>
            <a:normAutofit/>
          </a:bodyPr>
          <a:lstStyle/>
          <a:p>
            <a:r>
              <a:rPr lang="en-US" dirty="0" smtClean="0"/>
              <a:t>My Child Doesn’t Have a Brain Injury, He Only Has a Concussion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9312" y="3200400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>
                <a:solidFill>
                  <a:schemeClr val="bg1"/>
                </a:solidFill>
              </a:rPr>
              <a:t>DeMatteo</a:t>
            </a:r>
            <a:r>
              <a:rPr lang="en-US" sz="2400" dirty="0" smtClean="0">
                <a:solidFill>
                  <a:schemeClr val="bg1"/>
                </a:solidFill>
              </a:rPr>
              <a:t> CA, et </a:t>
            </a:r>
            <a:r>
              <a:rPr lang="en-US" sz="2400" dirty="0">
                <a:solidFill>
                  <a:schemeClr val="bg1"/>
                </a:solidFill>
              </a:rPr>
              <a:t>al. </a:t>
            </a:r>
            <a:r>
              <a:rPr lang="en-US" sz="2400" dirty="0" smtClean="0">
                <a:solidFill>
                  <a:schemeClr val="bg1"/>
                </a:solidFill>
              </a:rPr>
              <a:t>Pediatrics</a:t>
            </a:r>
            <a:r>
              <a:rPr lang="en-US" sz="2400" dirty="0">
                <a:solidFill>
                  <a:schemeClr val="bg1"/>
                </a:solidFill>
              </a:rPr>
              <a:t>. 2010;125(2):327-34.</a:t>
            </a:r>
          </a:p>
        </p:txBody>
      </p:sp>
    </p:spTree>
    <p:extLst>
      <p:ext uri="{BB962C8B-B14F-4D97-AF65-F5344CB8AC3E}">
        <p14:creationId xmlns:p14="http://schemas.microsoft.com/office/powerpoint/2010/main" val="105015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61204" y="2209800"/>
            <a:ext cx="7239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complex pathophysiologic process affecting the brain, induced by biomechanical forces 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7684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Definition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1905000"/>
            <a:ext cx="73152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be caused by either a direct blow to the head, face, neck, or body with an “impulsive” force transmitted to the head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001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jrobb02\AppData\Local\Microsoft\Windows\Temporary Internet Files\Content.Outlook\4UW9TWV2\soccer ball pictu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609600"/>
            <a:ext cx="5522720" cy="477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327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Definition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752600"/>
            <a:ext cx="75438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Rapid onset of short-lived impairment of neurological function that resolves spontaneously</a:t>
            </a:r>
          </a:p>
          <a:p>
            <a:pPr algn="ctr"/>
            <a:endParaRPr lang="en-US" sz="3200" dirty="0" smtClean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Mostly </a:t>
            </a: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functional disturbance rather than a structural injury</a:t>
            </a: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429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Definition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0" y="1905000"/>
            <a:ext cx="7848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Graded set of clinical symptoms that may or may not involve loss of consciousness.</a:t>
            </a:r>
          </a:p>
          <a:p>
            <a:pPr algn="ctr"/>
            <a:endParaRPr lang="en-US" sz="3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Resolution of the clinical cognitive symptoms typically follow a sequential course. </a:t>
            </a:r>
          </a:p>
        </p:txBody>
      </p:sp>
    </p:spTree>
    <p:extLst>
      <p:ext uri="{BB962C8B-B14F-4D97-AF65-F5344CB8AC3E}">
        <p14:creationId xmlns:p14="http://schemas.microsoft.com/office/powerpoint/2010/main" val="2954982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Relative Terms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1676400"/>
            <a:ext cx="76962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Mild Traumatic Brain Injury (</a:t>
            </a:r>
            <a:r>
              <a:rPr lang="en-US" sz="3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mTBI</a:t>
            </a: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sz="3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Concussion</a:t>
            </a:r>
          </a:p>
          <a:p>
            <a:pPr marL="1828800" lvl="3" indent="-4572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Subgroup of TBI</a:t>
            </a:r>
          </a:p>
          <a:p>
            <a:pPr lvl="3"/>
            <a:endParaRPr lang="en-US" sz="3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Commotio</a:t>
            </a:r>
            <a:r>
              <a:rPr lang="en-US" sz="32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Cerebri</a:t>
            </a:r>
            <a:endParaRPr lang="en-US" sz="32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0" lvl="2" indent="-457200">
              <a:buFont typeface="Courier New" panose="02070309020205020404" pitchFamily="49" charset="0"/>
              <a:buChar char="o"/>
            </a:pPr>
            <a:r>
              <a:rPr lang="en-US" sz="2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European nomenclature</a:t>
            </a:r>
          </a:p>
        </p:txBody>
      </p:sp>
    </p:spTree>
    <p:extLst>
      <p:ext uri="{BB962C8B-B14F-4D97-AF65-F5344CB8AC3E}">
        <p14:creationId xmlns:p14="http://schemas.microsoft.com/office/powerpoint/2010/main" val="1844394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437</Words>
  <Application>Microsoft Office PowerPoint</Application>
  <PresentationFormat>On-screen Show (4:3)</PresentationFormat>
  <Paragraphs>112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1_Office Theme</vt:lpstr>
      <vt:lpstr>PowerPoint Presentation</vt:lpstr>
      <vt:lpstr>Objectives</vt:lpstr>
      <vt:lpstr>My Child Doesn’t Have a Brain Injury, He Only Has a Concussion</vt:lpstr>
      <vt:lpstr>Definition</vt:lpstr>
      <vt:lpstr>Definition (cont)</vt:lpstr>
      <vt:lpstr>PowerPoint Presentation</vt:lpstr>
      <vt:lpstr>Definition (cont)</vt:lpstr>
      <vt:lpstr>Definition (cont)</vt:lpstr>
      <vt:lpstr>Relative Terms</vt:lpstr>
      <vt:lpstr>Background</vt:lpstr>
      <vt:lpstr>Concussion Pathophysiology</vt:lpstr>
      <vt:lpstr>Concussion Signs and Symptoms</vt:lpstr>
      <vt:lpstr>PowerPoint Presentation</vt:lpstr>
      <vt:lpstr>Concussion Management</vt:lpstr>
      <vt:lpstr>What is Physical and Cognitive Rest?</vt:lpstr>
      <vt:lpstr>Potential Accommodations</vt:lpstr>
      <vt:lpstr>Potential Accommodations</vt:lpstr>
      <vt:lpstr>Any Questions?</vt:lpstr>
    </vt:vector>
  </TitlesOfParts>
  <Company>Carolinas Healthcare System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Robb, Jennifer</dc:creator>
  <cp:lastModifiedBy>Jones, Robert</cp:lastModifiedBy>
  <cp:revision>9</cp:revision>
  <dcterms:created xsi:type="dcterms:W3CDTF">2014-04-22T17:56:51Z</dcterms:created>
  <dcterms:modified xsi:type="dcterms:W3CDTF">2014-04-24T13:42:59Z</dcterms:modified>
</cp:coreProperties>
</file>