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84" r:id="rId3"/>
    <p:sldId id="285" r:id="rId4"/>
    <p:sldId id="286" r:id="rId5"/>
    <p:sldId id="287" r:id="rId6"/>
    <p:sldId id="257" r:id="rId7"/>
    <p:sldId id="258" r:id="rId8"/>
    <p:sldId id="295" r:id="rId9"/>
    <p:sldId id="260" r:id="rId10"/>
    <p:sldId id="261" r:id="rId11"/>
    <p:sldId id="262" r:id="rId12"/>
    <p:sldId id="297" r:id="rId13"/>
    <p:sldId id="296" r:id="rId14"/>
    <p:sldId id="288" r:id="rId15"/>
    <p:sldId id="289" r:id="rId16"/>
    <p:sldId id="290" r:id="rId17"/>
    <p:sldId id="291" r:id="rId18"/>
    <p:sldId id="292" r:id="rId19"/>
    <p:sldId id="293" r:id="rId20"/>
    <p:sldId id="294" r:id="rId21"/>
    <p:sldId id="265" r:id="rId22"/>
    <p:sldId id="267"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002" autoAdjust="0"/>
  </p:normalViewPr>
  <p:slideViewPr>
    <p:cSldViewPr>
      <p:cViewPr>
        <p:scale>
          <a:sx n="78" d="100"/>
          <a:sy n="78" d="100"/>
        </p:scale>
        <p:origin x="-606"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13B1EBE-D9A1-424B-BAA8-121CCA816024}" type="datetimeFigureOut">
              <a:rPr lang="en-US" smtClean="0"/>
              <a:t>3/27/2014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28EE508-88BF-475E-A14A-F809C2CCFA31}" type="slidenum">
              <a:rPr lang="en-US" smtClean="0"/>
              <a:t>‹#›</a:t>
            </a:fld>
            <a:endParaRPr lang="en-US"/>
          </a:p>
        </p:txBody>
      </p:sp>
    </p:spTree>
    <p:extLst>
      <p:ext uri="{BB962C8B-B14F-4D97-AF65-F5344CB8AC3E}">
        <p14:creationId xmlns:p14="http://schemas.microsoft.com/office/powerpoint/2010/main" val="2914211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presentation will review the following: </a:t>
            </a:r>
          </a:p>
          <a:p>
            <a:endParaRPr lang="en-US" baseline="0" dirty="0" smtClean="0"/>
          </a:p>
          <a:p>
            <a:r>
              <a:rPr lang="en-US" baseline="0" dirty="0" smtClean="0"/>
              <a:t>A brief overview of what UNC institutions do now with regard to general education and assessment of students</a:t>
            </a:r>
          </a:p>
          <a:p>
            <a:endParaRPr lang="en-US" baseline="0" dirty="0" smtClean="0"/>
          </a:p>
          <a:p>
            <a:r>
              <a:rPr lang="en-US" baseline="0" dirty="0" smtClean="0"/>
              <a:t>The challenges facing higher education and UNC in these domains, and how that is connected to Strategic Directions</a:t>
            </a:r>
          </a:p>
          <a:p>
            <a:endParaRPr lang="en-US" baseline="0" dirty="0" smtClean="0"/>
          </a:p>
          <a:p>
            <a:r>
              <a:rPr lang="en-US" baseline="0" dirty="0" smtClean="0"/>
              <a:t>The activities the GEC has undertaken and its recommendations for meeting these challenges.</a:t>
            </a:r>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1</a:t>
            </a:fld>
            <a:endParaRPr lang="en-US"/>
          </a:p>
        </p:txBody>
      </p:sp>
    </p:spTree>
    <p:extLst>
      <p:ext uri="{BB962C8B-B14F-4D97-AF65-F5344CB8AC3E}">
        <p14:creationId xmlns:p14="http://schemas.microsoft.com/office/powerpoint/2010/main" val="18479208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GEC also reviewed existing assessment strategies across the system. Lots of assessment currently.</a:t>
            </a:r>
          </a:p>
          <a:p>
            <a:endParaRPr lang="en-US" baseline="0" dirty="0" smtClean="0"/>
          </a:p>
          <a:p>
            <a:r>
              <a:rPr lang="en-US" baseline="0" dirty="0" smtClean="0"/>
              <a:t>Assessment in courses: faculty-driven and may emphasize both content and these skills of writing and critical thinking</a:t>
            </a:r>
          </a:p>
          <a:p>
            <a:r>
              <a:rPr lang="en-US" baseline="0" dirty="0" smtClean="0"/>
              <a:t>Assessment of programs: discipline-specific assessments, such as those in nursing and other professional programs, as well as programmatic review done for accreditation and quality improvement</a:t>
            </a:r>
          </a:p>
          <a:p>
            <a:r>
              <a:rPr lang="en-US" baseline="0" dirty="0" smtClean="0"/>
              <a:t>Assessment of institutions: participation in the Voluntary System of Accountability, requires testing of student engagement and one of three student outcomes tests, along with other productivity data, SACS accreditation.</a:t>
            </a:r>
            <a:endParaRPr lang="en-US" dirty="0" smtClean="0"/>
          </a:p>
          <a:p>
            <a:pPr lvl="1"/>
            <a:endParaRPr lang="en-US" dirty="0" smtClean="0"/>
          </a:p>
          <a:p>
            <a:pPr lvl="1"/>
            <a:r>
              <a:rPr lang="en-US" dirty="0" smtClean="0"/>
              <a:t>However,</a:t>
            </a:r>
            <a:r>
              <a:rPr lang="en-US" baseline="0" dirty="0" smtClean="0"/>
              <a:t> these m</a:t>
            </a:r>
            <a:r>
              <a:rPr lang="en-US" dirty="0" smtClean="0"/>
              <a:t>easures</a:t>
            </a:r>
            <a:r>
              <a:rPr lang="en-US" baseline="0" dirty="0" smtClean="0"/>
              <a:t> vary across institutions and programs. Some variation is critical, given the diversity of our programs and students. But when it comes to the competencies of critical thinking and written communication, we do not have one approach system-wide, which was the call in Strategic Directions.</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10</a:t>
            </a:fld>
            <a:endParaRPr lang="en-US"/>
          </a:p>
        </p:txBody>
      </p:sp>
    </p:spTree>
    <p:extLst>
      <p:ext uri="{BB962C8B-B14F-4D97-AF65-F5344CB8AC3E}">
        <p14:creationId xmlns:p14="http://schemas.microsoft.com/office/powerpoint/2010/main" val="1965989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The big challenge for the GEC, in thinking about the goals and questions</a:t>
            </a:r>
            <a:r>
              <a:rPr lang="en-US" baseline="0" dirty="0" smtClean="0"/>
              <a:t> before it, was</a:t>
            </a:r>
            <a:r>
              <a:rPr lang="en-US" dirty="0" smtClean="0"/>
              <a:t> to balance the competing goals that</a:t>
            </a:r>
            <a:r>
              <a:rPr lang="en-US" baseline="0" dirty="0" smtClean="0"/>
              <a:t> we have when we think about measuring student learning: </a:t>
            </a:r>
            <a:endParaRPr lang="en-US" dirty="0" smtClean="0"/>
          </a:p>
          <a:p>
            <a:pPr lvl="1"/>
            <a:r>
              <a:rPr lang="en-US" dirty="0" smtClean="0"/>
              <a:t>How to balance</a:t>
            </a:r>
            <a:r>
              <a:rPr lang="en-US" baseline="0" dirty="0" smtClean="0"/>
              <a:t> the need for institutional level data that allows us to provide overall view of our students’ achievement of these competencies with the need for information about student progress on the component skills, which will let the test be really useful for connecting to the curriculum and enhancing teaching.</a:t>
            </a:r>
            <a:endParaRPr lang="en-US" dirty="0" smtClean="0"/>
          </a:p>
          <a:p>
            <a:endParaRPr lang="en-US" dirty="0" smtClean="0"/>
          </a:p>
          <a:p>
            <a:r>
              <a:rPr lang="en-US" dirty="0" smtClean="0"/>
              <a:t>The GEC reviewed the literature on assessment,</a:t>
            </a:r>
            <a:r>
              <a:rPr lang="en-US" baseline="0" dirty="0" smtClean="0"/>
              <a:t> reviewed the strengths and weaknesses of existing measures, and consulted with experts in higher education assessment. It is currently in the midst of two pilot programs: one pilot of the CLA+ at five institutions, and one pilot of student portfolios at five institutions. Although results from the pilot programs are not complete, the evidence and information that the GEC has gathered clearly support the following principles of high-quality assessment in higher education:</a:t>
            </a:r>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828EE508-88BF-475E-A14A-F809C2CCFA31}" type="slidenum">
              <a:rPr lang="en-US" smtClean="0"/>
              <a:t>11</a:t>
            </a:fld>
            <a:endParaRPr lang="en-US"/>
          </a:p>
        </p:txBody>
      </p:sp>
    </p:spTree>
    <p:extLst>
      <p:ext uri="{BB962C8B-B14F-4D97-AF65-F5344CB8AC3E}">
        <p14:creationId xmlns:p14="http://schemas.microsoft.com/office/powerpoint/2010/main" val="1665117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outlined in the GEC’s report, which you have:</a:t>
            </a:r>
          </a:p>
          <a:p>
            <a:endParaRPr lang="en-US" dirty="0" smtClean="0"/>
          </a:p>
          <a:p>
            <a:r>
              <a:rPr lang="en-US" dirty="0" smtClean="0"/>
              <a:t>Assessment is valuable to the extent it can help us improve our teaching and our students’ learning and skill development. Ultimately, assessment does not end</a:t>
            </a:r>
            <a:r>
              <a:rPr lang="en-US" baseline="0" dirty="0" smtClean="0"/>
              <a:t> when we get a test score – it is just beginning.</a:t>
            </a:r>
            <a:endParaRPr lang="en-US" dirty="0" smtClean="0"/>
          </a:p>
          <a:p>
            <a:r>
              <a:rPr lang="en-US" dirty="0" smtClean="0"/>
              <a:t>To</a:t>
            </a:r>
            <a:r>
              <a:rPr lang="en-US" baseline="0" dirty="0" smtClean="0"/>
              <a:t> be useful for these purposes, measures</a:t>
            </a:r>
            <a:r>
              <a:rPr lang="en-US" dirty="0" smtClean="0"/>
              <a:t> must be reliable, valid, and authentic.</a:t>
            </a:r>
          </a:p>
          <a:p>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12</a:t>
            </a:fld>
            <a:endParaRPr lang="en-US"/>
          </a:p>
        </p:txBody>
      </p:sp>
    </p:spTree>
    <p:extLst>
      <p:ext uri="{BB962C8B-B14F-4D97-AF65-F5344CB8AC3E}">
        <p14:creationId xmlns:p14="http://schemas.microsoft.com/office/powerpoint/2010/main" val="231199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 on these principles and what the GEC learned about various options for</a:t>
            </a:r>
            <a:r>
              <a:rPr lang="en-US" baseline="0" dirty="0" smtClean="0"/>
              <a:t> assessing critical thinking and written communication at the scale we are talking about for the UNC system, the GEC recommends partnering with ETS to develop an approach that combines the best of both worlds: working with the assessment experts at ETS who have developed test items that get to the variety of component skills that go into critical thinking and written communication. They have proposed developing a core group of items and also working with faculty throughout the UNC system to develop additional items to address these component skills in ways that our faculty feel are appropriately tied to the curriculum and the learning goals. This is important, since faculty from different disciplines may come at these skills in slightly different ways, and we want to get at this flexibility that we’ve talked about – it’s not enough to be able to think critically or write well in response to just one type of problem, but rather to use those skills in a variety of situations. We would be able to use a core group those items to form standard test modules that can be used across all of our institutions, thus allowing systematic and consistent measurement.  But we could also use our faculty-created items as well as additional ETS-created items to form additional, supplemental modules that will allow institutions to ask more detailed questions about these competencies or their component skills and students’ achievement of them (e.g., questions that may arise regarding difference in transfer students or other subgroups).</a:t>
            </a:r>
          </a:p>
          <a:p>
            <a:endParaRPr lang="en-US" dirty="0" smtClean="0"/>
          </a:p>
          <a:p>
            <a:r>
              <a:rPr lang="en-US" dirty="0" smtClean="0"/>
              <a:t>This approach</a:t>
            </a:r>
            <a:r>
              <a:rPr lang="en-US" baseline="0" dirty="0" smtClean="0"/>
              <a:t> is very innovative – it’s not being done currently anywhere, in this way that allows this kind of standardization as well as tailoring. We have a unique opportunity to work with ETS as they pilot this new approach, which is on the cutting edge of competency assessment in higher ed.</a:t>
            </a:r>
          </a:p>
          <a:p>
            <a:endParaRPr lang="en-US" dirty="0" smtClean="0"/>
          </a:p>
          <a:p>
            <a:r>
              <a:rPr lang="en-US" dirty="0" smtClean="0"/>
              <a:t>To</a:t>
            </a:r>
            <a:r>
              <a:rPr lang="en-US" baseline="0" dirty="0" smtClean="0"/>
              <a:t> talk more about these principles of good assessment and the process of developing a strong measure that will let us really get to our overall goals, Terry Ackerman, GEC member and the Associate Dean of Research and Assessment at UNC-G’s School of Education is joining us.</a:t>
            </a:r>
            <a:endParaRPr lang="en-US" dirty="0" smtClean="0"/>
          </a:p>
          <a:p>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13</a:t>
            </a:fld>
            <a:endParaRPr lang="en-US"/>
          </a:p>
        </p:txBody>
      </p:sp>
    </p:spTree>
    <p:extLst>
      <p:ext uri="{BB962C8B-B14F-4D97-AF65-F5344CB8AC3E}">
        <p14:creationId xmlns:p14="http://schemas.microsoft.com/office/powerpoint/2010/main" val="601913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14</a:t>
            </a:fld>
            <a:endParaRPr lang="en-US"/>
          </a:p>
        </p:txBody>
      </p:sp>
    </p:spTree>
    <p:extLst>
      <p:ext uri="{BB962C8B-B14F-4D97-AF65-F5344CB8AC3E}">
        <p14:creationId xmlns:p14="http://schemas.microsoft.com/office/powerpoint/2010/main" val="16366518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smtClean="0"/>
          </a:p>
          <a:p>
            <a:pPr defTabSz="931774">
              <a:defRPr/>
            </a:pPr>
            <a:endParaRPr lang="en-US" dirty="0" smtClean="0"/>
          </a:p>
          <a:p>
            <a:pPr defTabSz="931774">
              <a:defRPr/>
            </a:pPr>
            <a:r>
              <a:rPr lang="en-US" dirty="0" smtClean="0"/>
              <a:t>The development and administration, scoring, reporting of tests must follow</a:t>
            </a:r>
            <a:r>
              <a:rPr lang="en-US" baseline="0" dirty="0" smtClean="0"/>
              <a:t> the standards of Educational and Psychological Testing</a:t>
            </a:r>
          </a:p>
          <a:p>
            <a:pPr defTabSz="931774">
              <a:defRPr/>
            </a:pPr>
            <a:r>
              <a:rPr lang="en-US" baseline="0" dirty="0" smtClean="0"/>
              <a:t>established by APA, AERA and NCME.   </a:t>
            </a:r>
          </a:p>
          <a:p>
            <a:pPr defTabSz="931774">
              <a:defRPr/>
            </a:pPr>
            <a:endParaRPr lang="en-US" b="1" baseline="0" dirty="0" smtClean="0"/>
          </a:p>
          <a:p>
            <a:pPr marL="0" lvl="1" defTabSz="931774">
              <a:defRPr/>
            </a:pPr>
            <a:r>
              <a:rPr lang="en-US" sz="3400" dirty="0" smtClean="0"/>
              <a:t>I’d like to take a few minutes and walk you through what this undertaking involves from a measurement perspective. I have divided this work into</a:t>
            </a:r>
          </a:p>
          <a:p>
            <a:pPr marL="0" lvl="1" defTabSz="931774">
              <a:defRPr/>
            </a:pPr>
            <a:r>
              <a:rPr lang="en-US" sz="3400" dirty="0" smtClean="0"/>
              <a:t>several</a:t>
            </a:r>
            <a:r>
              <a:rPr lang="en-US" sz="3400" baseline="0" dirty="0" smtClean="0"/>
              <a:t> components and for each component I will share with you the key questions that the GEC is currently tackling.</a:t>
            </a:r>
            <a:endParaRPr lang="en-US" sz="3400" dirty="0" smtClean="0"/>
          </a:p>
          <a:p>
            <a:pPr defTabSz="931774">
              <a:defRPr/>
            </a:pPr>
            <a:endParaRPr lang="en-US" dirty="0" smtClean="0"/>
          </a:p>
          <a:p>
            <a:pPr defTabSz="931774">
              <a:defRPr/>
            </a:pPr>
            <a:endParaRPr lang="en-US" b="1" dirty="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15</a:t>
            </a:fld>
            <a:endParaRPr lang="en-US"/>
          </a:p>
        </p:txBody>
      </p:sp>
    </p:spTree>
    <p:extLst>
      <p:ext uri="{BB962C8B-B14F-4D97-AF65-F5344CB8AC3E}">
        <p14:creationId xmlns:p14="http://schemas.microsoft.com/office/powerpoint/2010/main" val="25380532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Use of tests: faculty, General Education Curriculum (GEC) coordinators; university administrators  ?????</a:t>
            </a:r>
          </a:p>
          <a:p>
            <a:endParaRPr lang="en-US" baseline="0" dirty="0" smtClean="0"/>
          </a:p>
          <a:p>
            <a:r>
              <a:rPr lang="en-US" baseline="0" dirty="0" smtClean="0"/>
              <a:t>Buy-in and having faculty committed to enhancing the GEC to better meet the competency based goals is paramount</a:t>
            </a:r>
          </a:p>
          <a:p>
            <a:endParaRPr lang="en-US" baseline="0" dirty="0" smtClean="0"/>
          </a:p>
          <a:p>
            <a:r>
              <a:rPr lang="en-US" baseline="0" dirty="0" smtClean="0"/>
              <a:t>The development and maintenance of such an assessment will have both financial costs as well as the cost in instructional time to administer the test and faculty time to review and recycle the information to improve instruction</a:t>
            </a:r>
          </a:p>
          <a:p>
            <a:endParaRPr lang="en-US" baseline="0" dirty="0" smtClean="0"/>
          </a:p>
        </p:txBody>
      </p:sp>
      <p:sp>
        <p:nvSpPr>
          <p:cNvPr id="4" name="Slide Number Placeholder 3"/>
          <p:cNvSpPr>
            <a:spLocks noGrp="1"/>
          </p:cNvSpPr>
          <p:nvPr>
            <p:ph type="sldNum" sz="quarter" idx="10"/>
          </p:nvPr>
        </p:nvSpPr>
        <p:spPr/>
        <p:txBody>
          <a:bodyPr/>
          <a:lstStyle/>
          <a:p>
            <a:fld id="{828EE508-88BF-475E-A14A-F809C2CCFA31}" type="slidenum">
              <a:rPr lang="en-US" smtClean="0"/>
              <a:t>16</a:t>
            </a:fld>
            <a:endParaRPr lang="en-US"/>
          </a:p>
        </p:txBody>
      </p:sp>
    </p:spTree>
    <p:extLst>
      <p:ext uri="{BB962C8B-B14F-4D97-AF65-F5344CB8AC3E}">
        <p14:creationId xmlns:p14="http://schemas.microsoft.com/office/powerpoint/2010/main" val="13272424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Tests are developed based upon specifications which map items onto the skills and competencies to be tested; this would be a joint activity with the UNC system and ETS</a:t>
            </a:r>
          </a:p>
          <a:p>
            <a:endParaRPr lang="en-US" dirty="0" smtClean="0"/>
          </a:p>
          <a:p>
            <a:r>
              <a:rPr lang="en-US" dirty="0" smtClean="0"/>
              <a:t>Item development</a:t>
            </a:r>
            <a:r>
              <a:rPr lang="en-US" baseline="0" dirty="0" smtClean="0"/>
              <a:t> is big reason for partnering with ETS; they have the needed expertise to develop items tailored to meet our needs</a:t>
            </a:r>
          </a:p>
          <a:p>
            <a:endParaRPr lang="en-US" baseline="0" dirty="0" smtClean="0"/>
          </a:p>
          <a:p>
            <a:r>
              <a:rPr lang="en-US" baseline="0" dirty="0" smtClean="0"/>
              <a:t>Items need to piloted to insure their quality, effectiveness and fairness</a:t>
            </a:r>
          </a:p>
          <a:p>
            <a:endParaRPr lang="en-US" baseline="0" dirty="0" smtClean="0"/>
          </a:p>
          <a:p>
            <a:r>
              <a:rPr lang="en-US" baseline="0" dirty="0" smtClean="0"/>
              <a:t>The score scale reflects the level of proficiency and it is important that the interpretation along the scale be consistent and reliable</a:t>
            </a:r>
          </a:p>
          <a:p>
            <a:endParaRPr lang="en-US" baseline="0" dirty="0" smtClean="0"/>
          </a:p>
          <a:p>
            <a:r>
              <a:rPr lang="en-US" baseline="0" dirty="0" smtClean="0"/>
              <a:t>Need to decide if there will be standards demarcating acceptable levels of proficiency</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17</a:t>
            </a:fld>
            <a:endParaRPr lang="en-US"/>
          </a:p>
        </p:txBody>
      </p:sp>
    </p:spTree>
    <p:extLst>
      <p:ext uri="{BB962C8B-B14F-4D97-AF65-F5344CB8AC3E}">
        <p14:creationId xmlns:p14="http://schemas.microsoft.com/office/powerpoint/2010/main" val="19300197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must recognize who are the students we serve, full-time students, part-time students, returning students,</a:t>
            </a:r>
          </a:p>
          <a:p>
            <a:endParaRPr lang="en-US" dirty="0" smtClean="0"/>
          </a:p>
          <a:p>
            <a:r>
              <a:rPr lang="en-US" dirty="0" smtClean="0"/>
              <a:t> Who </a:t>
            </a:r>
            <a:r>
              <a:rPr lang="en-US" dirty="0"/>
              <a:t>– freshmen, and </a:t>
            </a:r>
            <a:r>
              <a:rPr lang="en-US" dirty="0" smtClean="0"/>
              <a:t>seniors    Should we also test juniors or sophomores?</a:t>
            </a:r>
          </a:p>
          <a:p>
            <a:endParaRPr lang="en-US" dirty="0" smtClean="0"/>
          </a:p>
          <a:p>
            <a:r>
              <a:rPr lang="en-US" dirty="0" smtClean="0"/>
              <a:t> When</a:t>
            </a:r>
            <a:r>
              <a:rPr lang="en-US" baseline="0" dirty="0" smtClean="0"/>
              <a:t> – what testing windows will make this assessment process optimal</a:t>
            </a:r>
          </a:p>
          <a:p>
            <a:endParaRPr lang="en-US" dirty="0"/>
          </a:p>
          <a:p>
            <a:r>
              <a:rPr lang="en-US" dirty="0"/>
              <a:t>Testing </a:t>
            </a:r>
            <a:r>
              <a:rPr lang="en-US" dirty="0" smtClean="0"/>
              <a:t>format:</a:t>
            </a:r>
            <a:r>
              <a:rPr lang="en-US" baseline="0" dirty="0" smtClean="0"/>
              <a:t> </a:t>
            </a:r>
            <a:r>
              <a:rPr lang="en-US" dirty="0" smtClean="0"/>
              <a:t>paper </a:t>
            </a:r>
            <a:r>
              <a:rPr lang="en-US" dirty="0"/>
              <a:t>and pencil versus computer</a:t>
            </a:r>
          </a:p>
          <a:p>
            <a:endParaRPr lang="en-US" dirty="0" smtClean="0"/>
          </a:p>
          <a:p>
            <a:r>
              <a:rPr lang="en-US" dirty="0" smtClean="0"/>
              <a:t>  Administrative </a:t>
            </a:r>
            <a:r>
              <a:rPr lang="en-US" dirty="0"/>
              <a:t>logistics are important</a:t>
            </a:r>
          </a:p>
          <a:p>
            <a:endParaRPr lang="en-US" dirty="0"/>
          </a:p>
          <a:p>
            <a:endParaRPr lang="en-US" dirty="0"/>
          </a:p>
          <a:p>
            <a:r>
              <a:rPr lang="en-US" dirty="0"/>
              <a:t>- How do we minimize threats to validity (e.g., lack of </a:t>
            </a:r>
            <a:r>
              <a:rPr lang="en-US" dirty="0" smtClean="0"/>
              <a:t>student </a:t>
            </a:r>
            <a:r>
              <a:rPr lang="en-US" dirty="0"/>
              <a:t>motivation)</a:t>
            </a:r>
          </a:p>
        </p:txBody>
      </p:sp>
      <p:sp>
        <p:nvSpPr>
          <p:cNvPr id="4" name="Slide Number Placeholder 3"/>
          <p:cNvSpPr>
            <a:spLocks noGrp="1"/>
          </p:cNvSpPr>
          <p:nvPr>
            <p:ph type="sldNum" sz="quarter" idx="10"/>
          </p:nvPr>
        </p:nvSpPr>
        <p:spPr/>
        <p:txBody>
          <a:bodyPr/>
          <a:lstStyle/>
          <a:p>
            <a:fld id="{828EE508-88BF-475E-A14A-F809C2CCFA31}" type="slidenum">
              <a:rPr lang="en-US" smtClean="0"/>
              <a:t>18</a:t>
            </a:fld>
            <a:endParaRPr lang="en-US"/>
          </a:p>
        </p:txBody>
      </p:sp>
    </p:spTree>
    <p:extLst>
      <p:ext uri="{BB962C8B-B14F-4D97-AF65-F5344CB8AC3E}">
        <p14:creationId xmlns:p14="http://schemas.microsoft.com/office/powerpoint/2010/main" val="15891316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one of many reasons to partner with ETS.  They can provide a very quick turn around time</a:t>
            </a:r>
          </a:p>
          <a:p>
            <a:r>
              <a:rPr lang="en-US" dirty="0" smtClean="0"/>
              <a:t>for  M/C, short answer, or even essay type items and can perform</a:t>
            </a:r>
            <a:r>
              <a:rPr lang="en-US" baseline="0" dirty="0" smtClean="0"/>
              <a:t> the necessary psychometric</a:t>
            </a:r>
          </a:p>
          <a:p>
            <a:r>
              <a:rPr lang="en-US" baseline="0" dirty="0" smtClean="0"/>
              <a:t>analyses</a:t>
            </a:r>
            <a:endParaRPr lang="en-US" dirty="0" smtClean="0"/>
          </a:p>
          <a:p>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19</a:t>
            </a:fld>
            <a:endParaRPr lang="en-US"/>
          </a:p>
        </p:txBody>
      </p:sp>
    </p:spTree>
    <p:extLst>
      <p:ext uri="{BB962C8B-B14F-4D97-AF65-F5344CB8AC3E}">
        <p14:creationId xmlns:p14="http://schemas.microsoft.com/office/powerpoint/2010/main" val="2758326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regard to its educational mission, what</a:t>
            </a:r>
            <a:r>
              <a:rPr lang="en-US" baseline="0" dirty="0" smtClean="0"/>
              <a:t> UNC aims to do is provide its students with a high-quality education, giving them the knowledge and skills they need to be successful in a career and beyond that, in life.</a:t>
            </a:r>
          </a:p>
          <a:p>
            <a:endParaRPr lang="en-US" baseline="0" dirty="0" smtClean="0"/>
          </a:p>
          <a:p>
            <a:r>
              <a:rPr lang="en-US" baseline="0" dirty="0" smtClean="0"/>
              <a:t>As we have moved into the 21</a:t>
            </a:r>
            <a:r>
              <a:rPr lang="en-US" baseline="30000" dirty="0" smtClean="0"/>
              <a:t>st</a:t>
            </a:r>
            <a:r>
              <a:rPr lang="en-US" baseline="0" dirty="0" smtClean="0"/>
              <a:t> century, high-order skills, including problem-solving, critical thinking, and communication have become the most valuable currency for well-educated citizens, according to employers.</a:t>
            </a:r>
          </a:p>
          <a:p>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2</a:t>
            </a:fld>
            <a:endParaRPr lang="en-US"/>
          </a:p>
        </p:txBody>
      </p:sp>
    </p:spTree>
    <p:extLst>
      <p:ext uri="{BB962C8B-B14F-4D97-AF65-F5344CB8AC3E}">
        <p14:creationId xmlns:p14="http://schemas.microsoft.com/office/powerpoint/2010/main" val="17951339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Dissemination logistics and aggregation of results for different stakeholder groups is very</a:t>
            </a:r>
            <a:r>
              <a:rPr lang="en-US" baseline="0" dirty="0" smtClean="0"/>
              <a:t> important</a:t>
            </a:r>
          </a:p>
          <a:p>
            <a:endParaRPr lang="en-US" baseline="0" dirty="0" smtClean="0"/>
          </a:p>
          <a:p>
            <a:r>
              <a:rPr lang="en-US" baseline="0" dirty="0" smtClean="0"/>
              <a:t>Faculty will need to be fully vested in this process to utilize this results to improve their courses and make program decisions</a:t>
            </a:r>
          </a:p>
          <a:p>
            <a:endParaRPr lang="en-US" baseline="0" dirty="0" smtClean="0"/>
          </a:p>
          <a:p>
            <a:r>
              <a:rPr lang="en-US" baseline="0" dirty="0" smtClean="0"/>
              <a:t>The quality of the decisions depends on the quality of the data</a:t>
            </a:r>
          </a:p>
          <a:p>
            <a:endParaRPr lang="en-US" baseline="0" dirty="0" smtClean="0"/>
          </a:p>
          <a:p>
            <a:r>
              <a:rPr lang="en-US" baseline="0" dirty="0" smtClean="0"/>
              <a:t>There will need to be an “equating” process in place to insure scale equivalence from year to year.</a:t>
            </a:r>
          </a:p>
          <a:p>
            <a:endParaRPr lang="en-US" baseline="0" dirty="0" smtClean="0"/>
          </a:p>
          <a:p>
            <a:r>
              <a:rPr lang="en-US" baseline="0" dirty="0" smtClean="0"/>
              <a:t>This is a never ending process; we must always strive to improve our general education curriculum to insure the acquisition of the requisite skills and competencies</a:t>
            </a:r>
          </a:p>
          <a:p>
            <a:endParaRPr lang="en-US" baseline="0" dirty="0" smtClean="0"/>
          </a:p>
          <a:p>
            <a:r>
              <a:rPr lang="en-US" baseline="0" dirty="0" smtClean="0"/>
              <a:t>I strongly encourage the engagement of the </a:t>
            </a:r>
            <a:r>
              <a:rPr lang="en-US" baseline="0" dirty="0" err="1" smtClean="0"/>
              <a:t>BoG</a:t>
            </a:r>
            <a:r>
              <a:rPr lang="en-US" baseline="0" dirty="0" smtClean="0"/>
              <a:t> in this process by having </a:t>
            </a:r>
            <a:r>
              <a:rPr lang="en-US" baseline="0" dirty="0" err="1" smtClean="0"/>
              <a:t>BoG</a:t>
            </a:r>
            <a:r>
              <a:rPr lang="en-US" baseline="0" dirty="0" smtClean="0"/>
              <a:t> members actually take the test.  </a:t>
            </a:r>
            <a:r>
              <a:rPr lang="en-US" baseline="0" smtClean="0"/>
              <a:t>(This </a:t>
            </a:r>
            <a:r>
              <a:rPr lang="en-US" baseline="0" dirty="0" smtClean="0"/>
              <a:t>should be true </a:t>
            </a:r>
            <a:r>
              <a:rPr lang="en-US" baseline="0" smtClean="0"/>
              <a:t>of faculty as well.)</a:t>
            </a:r>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20</a:t>
            </a:fld>
            <a:endParaRPr lang="en-US"/>
          </a:p>
        </p:txBody>
      </p:sp>
    </p:spTree>
    <p:extLst>
      <p:ext uri="{BB962C8B-B14F-4D97-AF65-F5344CB8AC3E}">
        <p14:creationId xmlns:p14="http://schemas.microsoft.com/office/powerpoint/2010/main" val="9895107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&lt;Back to Katharine&gt;</a:t>
            </a:r>
          </a:p>
          <a:p>
            <a:r>
              <a:rPr lang="en-US" dirty="0" smtClean="0"/>
              <a:t>So our next steps are as follows:</a:t>
            </a:r>
          </a:p>
          <a:p>
            <a:r>
              <a:rPr lang="en-US" dirty="0" smtClean="0"/>
              <a:t>Continue working with ETS to develop and pilot the competency-based instrument (most</a:t>
            </a:r>
            <a:r>
              <a:rPr lang="en-US" baseline="0" dirty="0" smtClean="0"/>
              <a:t> likely in</a:t>
            </a:r>
            <a:r>
              <a:rPr lang="en-US" dirty="0" smtClean="0"/>
              <a:t> Spring 2015)</a:t>
            </a:r>
          </a:p>
          <a:p>
            <a:r>
              <a:rPr lang="en-US" dirty="0" smtClean="0"/>
              <a:t>Identify how competencies are developed through curricula</a:t>
            </a:r>
          </a:p>
          <a:p>
            <a:pPr lvl="1"/>
            <a:r>
              <a:rPr lang="en-US" dirty="0" smtClean="0"/>
              <a:t>Some</a:t>
            </a:r>
            <a:r>
              <a:rPr lang="en-US" baseline="0" dirty="0" smtClean="0"/>
              <a:t> examples of ways we are already doing this:</a:t>
            </a:r>
          </a:p>
          <a:p>
            <a:pPr lvl="1"/>
            <a:r>
              <a:rPr lang="en-US" dirty="0" smtClean="0"/>
              <a:t>Writing across curriculum programs (UNCG, ECU, several others)</a:t>
            </a:r>
          </a:p>
          <a:p>
            <a:pPr lvl="1"/>
            <a:r>
              <a:rPr lang="en-US" dirty="0" smtClean="0"/>
              <a:t>NCSU’s TH!NK program (critical thinking)</a:t>
            </a:r>
          </a:p>
          <a:p>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21</a:t>
            </a:fld>
            <a:endParaRPr lang="en-US"/>
          </a:p>
        </p:txBody>
      </p:sp>
    </p:spTree>
    <p:extLst>
      <p:ext uri="{BB962C8B-B14F-4D97-AF65-F5344CB8AC3E}">
        <p14:creationId xmlns:p14="http://schemas.microsoft.com/office/powerpoint/2010/main" val="18992293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22</a:t>
            </a:fld>
            <a:endParaRPr lang="en-US"/>
          </a:p>
        </p:txBody>
      </p:sp>
    </p:spTree>
    <p:extLst>
      <p:ext uri="{BB962C8B-B14F-4D97-AF65-F5344CB8AC3E}">
        <p14:creationId xmlns:p14="http://schemas.microsoft.com/office/powerpoint/2010/main" val="2803678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What do I mean by competencies? Think about driving. We learn driving by first learning some content: how to read road signs, rules of the road, how to shift gears, etc.. But real driving skill is in using that content in a variety of settings: driving in town, driving on the interstate during rush hour, or, heaven help us, driving in snow.  We build driving skills from the basics to something more and more complex. And even if the content changes (such as the changes in automotive technology over the years), the skills are what are really crucial.</a:t>
            </a:r>
          </a:p>
          <a:p>
            <a:endParaRPr lang="en-US" baseline="0" dirty="0" smtClean="0"/>
          </a:p>
          <a:p>
            <a:r>
              <a:rPr lang="en-US" baseline="0" dirty="0" smtClean="0"/>
              <a:t>Same with writing: you have to learn grammar rules, punctuation, etc. Then how to build a paragraph, how to present evidence, how to write persuasively. Rules differ in legal writing versus scientific writing, but the skills are transferable.</a:t>
            </a:r>
            <a:endParaRPr lang="en-US" dirty="0" smtClean="0"/>
          </a:p>
          <a:p>
            <a:endParaRPr lang="en-US" baseline="0" dirty="0" smtClean="0"/>
          </a:p>
          <a:p>
            <a:r>
              <a:rPr lang="en-US" baseline="0" dirty="0" smtClean="0"/>
              <a:t>Thus, faculty and employers agree that one of the most valuable things a graduate can bring to the workplace and to his or her life is not just these higher-order skills, but the flexibility, creativity, and nimbleness in applying them to new situations. This is crucial, given that the technologies and content with which many of our graduates will use over the course of their working lives do not even exist today. </a:t>
            </a:r>
          </a:p>
          <a:p>
            <a:endParaRPr lang="en-US" baseline="0" dirty="0" smtClean="0"/>
          </a:p>
          <a:p>
            <a:r>
              <a:rPr lang="en-US" baseline="0" dirty="0" smtClean="0"/>
              <a:t>Thus, it isn’t enough to give students *exposure* to these skills, but rather to give them opportunities to develop and practice these skills in a variety of settings, across a variety of disciplines, to help foster that flexibility and nimbleness.</a:t>
            </a:r>
          </a:p>
          <a:p>
            <a:endParaRPr lang="en-US" baseline="0" dirty="0" smtClean="0"/>
          </a:p>
        </p:txBody>
      </p:sp>
      <p:sp>
        <p:nvSpPr>
          <p:cNvPr id="4" name="Slide Number Placeholder 3"/>
          <p:cNvSpPr>
            <a:spLocks noGrp="1"/>
          </p:cNvSpPr>
          <p:nvPr>
            <p:ph type="sldNum" sz="quarter" idx="10"/>
          </p:nvPr>
        </p:nvSpPr>
        <p:spPr/>
        <p:txBody>
          <a:bodyPr/>
          <a:lstStyle/>
          <a:p>
            <a:fld id="{828EE508-88BF-475E-A14A-F809C2CCFA31}" type="slidenum">
              <a:rPr lang="en-US" smtClean="0"/>
              <a:t>3</a:t>
            </a:fld>
            <a:endParaRPr lang="en-US"/>
          </a:p>
        </p:txBody>
      </p:sp>
    </p:spTree>
    <p:extLst>
      <p:ext uri="{BB962C8B-B14F-4D97-AF65-F5344CB8AC3E}">
        <p14:creationId xmlns:p14="http://schemas.microsoft.com/office/powerpoint/2010/main" val="273644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a:t>
            </a:r>
            <a:r>
              <a:rPr lang="en-US" baseline="0" dirty="0" smtClean="0"/>
              <a:t> do UNC faculty assure this happens? </a:t>
            </a:r>
          </a:p>
          <a:p>
            <a:endParaRPr lang="en-US" baseline="0" dirty="0" smtClean="0"/>
          </a:p>
          <a:p>
            <a:r>
              <a:rPr lang="en-US" baseline="0" dirty="0" smtClean="0"/>
              <a:t>Each of our universities has set a group of learning outcomes for its curricula, including its general education curricula as well as within the major.  And each has a general education committee that reviews courses for inclusion in its general education offerings, based on its link to those outcomes. Courses must be tied to these learning outcomes to be approved for inclusion in the gen </a:t>
            </a:r>
            <a:r>
              <a:rPr lang="en-US" baseline="0" dirty="0" err="1" smtClean="0"/>
              <a:t>ed</a:t>
            </a:r>
            <a:r>
              <a:rPr lang="en-US" baseline="0" dirty="0" smtClean="0"/>
              <a:t> curriculum.</a:t>
            </a:r>
          </a:p>
          <a:p>
            <a:endParaRPr lang="en-US" baseline="0" dirty="0" smtClean="0"/>
          </a:p>
          <a:p>
            <a:r>
              <a:rPr lang="en-US" baseline="0" dirty="0" smtClean="0"/>
              <a:t>Gen </a:t>
            </a:r>
            <a:r>
              <a:rPr lang="en-US" baseline="0" dirty="0" err="1" smtClean="0"/>
              <a:t>ed</a:t>
            </a:r>
            <a:r>
              <a:rPr lang="en-US" baseline="0" dirty="0" smtClean="0"/>
              <a:t> outcomes are a key part of the process, but related to the issue of flexibility in thinking, content is also key: students are expected to practice these skills across broad categories such as humanities, social sciences, natural sciences, and others. Just like it’s good to get practice driving in town, on the interstate, or in rush hour, we want students to practice their core skills in history, English, math, biology, and so forth.</a:t>
            </a:r>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4</a:t>
            </a:fld>
            <a:endParaRPr lang="en-US"/>
          </a:p>
        </p:txBody>
      </p:sp>
    </p:spTree>
    <p:extLst>
      <p:ext uri="{BB962C8B-B14F-4D97-AF65-F5344CB8AC3E}">
        <p14:creationId xmlns:p14="http://schemas.microsoft.com/office/powerpoint/2010/main" val="852664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As the emphasis is increasingly on cross-cutting and multidisciplinary skills, this means that the way we define and measure our outcomes may need to shift to those skills as well.  And many of these skills are very complex.  In the same way that you can’t just put a young person in a car and say “drive” and expect them to be able to manage rush hour in Raleigh, we cannot put a young person in a classroom and say “think critically.”</a:t>
            </a:r>
          </a:p>
          <a:p>
            <a:endParaRPr lang="en-US" baseline="0" dirty="0" smtClean="0"/>
          </a:p>
          <a:p>
            <a:r>
              <a:rPr lang="en-US" baseline="0" dirty="0" smtClean="0"/>
              <a:t>Creates some important educational challenges, and also some assessment challenges: how to you assess these very complex skills in a way that is meaningful both at the institutional and at the curricular level, that is, that lets us look at how we are doing overall as an institution, but also at the level of the sub-competencies, the multiple component skills which make up the overall higher-order skill such as written communication, since understanding students’ strengths and weaknesses in the component skills is what will let faculty review and adjust existing curricula in a focused way?  </a:t>
            </a:r>
          </a:p>
          <a:p>
            <a:endParaRPr lang="en-US" baseline="0" dirty="0" smtClean="0"/>
          </a:p>
        </p:txBody>
      </p:sp>
      <p:sp>
        <p:nvSpPr>
          <p:cNvPr id="4" name="Slide Number Placeholder 3"/>
          <p:cNvSpPr>
            <a:spLocks noGrp="1"/>
          </p:cNvSpPr>
          <p:nvPr>
            <p:ph type="sldNum" sz="quarter" idx="10"/>
          </p:nvPr>
        </p:nvSpPr>
        <p:spPr/>
        <p:txBody>
          <a:bodyPr/>
          <a:lstStyle/>
          <a:p>
            <a:fld id="{828EE508-88BF-475E-A14A-F809C2CCFA31}" type="slidenum">
              <a:rPr lang="en-US" smtClean="0"/>
              <a:t>5</a:t>
            </a:fld>
            <a:endParaRPr lang="en-US"/>
          </a:p>
        </p:txBody>
      </p:sp>
    </p:spTree>
    <p:extLst>
      <p:ext uri="{BB962C8B-B14F-4D97-AF65-F5344CB8AC3E}">
        <p14:creationId xmlns:p14="http://schemas.microsoft.com/office/powerpoint/2010/main" val="1545669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challenge, a challenge with which higher education</a:t>
            </a:r>
            <a:r>
              <a:rPr lang="en-US" baseline="0" dirty="0" smtClean="0"/>
              <a:t> is wrangling at a national and even international level, is </a:t>
            </a:r>
            <a:r>
              <a:rPr lang="en-US" dirty="0" smtClean="0"/>
              <a:t>where Strategic</a:t>
            </a:r>
            <a:r>
              <a:rPr lang="en-US" baseline="0" dirty="0" smtClean="0"/>
              <a:t> Directions </a:t>
            </a:r>
            <a:r>
              <a:rPr lang="en-US" dirty="0" smtClean="0"/>
              <a:t>asked the UNC General Education Council</a:t>
            </a:r>
            <a:r>
              <a:rPr lang="en-US" baseline="0" dirty="0" smtClean="0"/>
              <a:t> </a:t>
            </a:r>
            <a:r>
              <a:rPr lang="en-US" dirty="0" smtClean="0"/>
              <a:t>to start, and rightly so.</a:t>
            </a:r>
            <a:r>
              <a:rPr lang="en-US" baseline="0" dirty="0" smtClean="0"/>
              <a:t> </a:t>
            </a:r>
          </a:p>
          <a:p>
            <a:endParaRPr lang="en-US" baseline="0" dirty="0" smtClean="0"/>
          </a:p>
          <a:p>
            <a:r>
              <a:rPr lang="en-US" baseline="0" dirty="0" smtClean="0"/>
              <a:t>We will know how we are doing with regard to helping students develop these skills if we can measure them adequately. And although there are several tests that attempt to do this, there are many challenges with them, in part because of the complexity of the skills themselves, and also because of the multiple goals that can exist when we talk about assessment. So I’d like to share a bit more about this, and what the GEC has learned, with you.</a:t>
            </a:r>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6</a:t>
            </a:fld>
            <a:endParaRPr lang="en-US"/>
          </a:p>
        </p:txBody>
      </p:sp>
    </p:spTree>
    <p:extLst>
      <p:ext uri="{BB962C8B-B14F-4D97-AF65-F5344CB8AC3E}">
        <p14:creationId xmlns:p14="http://schemas.microsoft.com/office/powerpoint/2010/main" val="308457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The questions that are guiding the work of the GEC are these: </a:t>
            </a:r>
          </a:p>
          <a:p>
            <a:pPr lvl="0"/>
            <a:r>
              <a:rPr lang="en-US" dirty="0" smtClean="0"/>
              <a:t>How do we assure that our students are learning the skills necessary for success in today’s dynamic and demanding workplaces and in life?</a:t>
            </a:r>
          </a:p>
          <a:p>
            <a:r>
              <a:rPr lang="en-US" dirty="0" smtClean="0"/>
              <a:t>How do we assure that our curricula are robust and helping students develop those skills?</a:t>
            </a:r>
          </a:p>
          <a:p>
            <a:endParaRPr lang="en-US" dirty="0" smtClean="0"/>
          </a:p>
          <a:p>
            <a:r>
              <a:rPr lang="en-US" dirty="0" smtClean="0"/>
              <a:t>Straightforward questions, but challenging</a:t>
            </a:r>
            <a:r>
              <a:rPr lang="en-US" baseline="0" dirty="0" smtClean="0"/>
              <a:t> to answer, primarily because of the complexity of the skill sets we hope to develop in our students and that 21</a:t>
            </a:r>
            <a:r>
              <a:rPr lang="en-US" baseline="30000" dirty="0" smtClean="0"/>
              <a:t>st</a:t>
            </a:r>
            <a:r>
              <a:rPr lang="en-US" baseline="0" dirty="0" smtClean="0"/>
              <a:t>-century careers demand.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7</a:t>
            </a:fld>
            <a:endParaRPr lang="en-US"/>
          </a:p>
        </p:txBody>
      </p:sp>
    </p:spTree>
    <p:extLst>
      <p:ext uri="{BB962C8B-B14F-4D97-AF65-F5344CB8AC3E}">
        <p14:creationId xmlns:p14="http://schemas.microsoft.com/office/powerpoint/2010/main" val="3748362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address those questions,</a:t>
            </a:r>
            <a:r>
              <a:rPr lang="en-US" baseline="0" dirty="0" smtClean="0"/>
              <a:t> Strategic Directions laid out several specific goals, including</a:t>
            </a:r>
            <a:endParaRPr lang="en-US" dirty="0" smtClean="0"/>
          </a:p>
          <a:p>
            <a:r>
              <a:rPr lang="en-US" dirty="0" smtClean="0"/>
              <a:t>To review and identify the core competencies</a:t>
            </a:r>
            <a:r>
              <a:rPr lang="en-US" baseline="0" dirty="0" smtClean="0"/>
              <a:t> around which to frame its work</a:t>
            </a:r>
          </a:p>
          <a:p>
            <a:endParaRPr lang="en-US" dirty="0" smtClean="0"/>
          </a:p>
          <a:p>
            <a:r>
              <a:rPr lang="en-US" dirty="0" smtClean="0"/>
              <a:t>To</a:t>
            </a:r>
            <a:r>
              <a:rPr lang="en-US" baseline="0" dirty="0" smtClean="0"/>
              <a:t> e</a:t>
            </a:r>
            <a:r>
              <a:rPr lang="en-US" dirty="0" smtClean="0"/>
              <a:t>stablish UNC as a national leader in the assessment of student learning gains – which means exploring,</a:t>
            </a:r>
            <a:r>
              <a:rPr lang="en-US" baseline="0" dirty="0" smtClean="0"/>
              <a:t> </a:t>
            </a:r>
            <a:r>
              <a:rPr lang="en-US" dirty="0" smtClean="0"/>
              <a:t>identifying and addressing the challenges that exist to doing this reliably</a:t>
            </a:r>
            <a:r>
              <a:rPr lang="en-US" baseline="0" dirty="0" smtClean="0"/>
              <a:t> and usefully.</a:t>
            </a:r>
          </a:p>
          <a:p>
            <a:endParaRPr lang="en-US" dirty="0" smtClean="0"/>
          </a:p>
          <a:p>
            <a:r>
              <a:rPr lang="en-US" dirty="0" smtClean="0"/>
              <a:t>And finally, to examine the connection of coursework to the competencies to assure competency development</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8</a:t>
            </a:fld>
            <a:endParaRPr lang="en-US"/>
          </a:p>
        </p:txBody>
      </p:sp>
    </p:spTree>
    <p:extLst>
      <p:ext uri="{BB962C8B-B14F-4D97-AF65-F5344CB8AC3E}">
        <p14:creationId xmlns:p14="http://schemas.microsoft.com/office/powerpoint/2010/main" val="12440519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Highest priority competencies, after examining curricula, literature, employer surveys, and faculty surveys were critical thinking and written communication. These are also very complex competencies with many component skills, so assessment is challenging. But the GEC believes it is important to emphasize these, because</a:t>
            </a:r>
            <a:r>
              <a:rPr lang="en-US" dirty="0" smtClean="0"/>
              <a:t> both faculty</a:t>
            </a:r>
            <a:r>
              <a:rPr lang="en-US" baseline="0" dirty="0" smtClean="0"/>
              <a:t> and employers feel critical thinking and written communication are “bedrock” competencies, in addition to the technical skills that are emphasized in the major.  </a:t>
            </a:r>
          </a:p>
          <a:p>
            <a:endParaRPr lang="en-US" baseline="0" dirty="0" smtClean="0"/>
          </a:p>
          <a:p>
            <a:r>
              <a:rPr lang="en-US" baseline="0" dirty="0" smtClean="0"/>
              <a:t>GEC has also gone deeper, looking at the component skills that make up these competencies</a:t>
            </a:r>
            <a:endParaRPr lang="en-US" dirty="0"/>
          </a:p>
        </p:txBody>
      </p:sp>
      <p:sp>
        <p:nvSpPr>
          <p:cNvPr id="4" name="Slide Number Placeholder 3"/>
          <p:cNvSpPr>
            <a:spLocks noGrp="1"/>
          </p:cNvSpPr>
          <p:nvPr>
            <p:ph type="sldNum" sz="quarter" idx="10"/>
          </p:nvPr>
        </p:nvSpPr>
        <p:spPr/>
        <p:txBody>
          <a:bodyPr/>
          <a:lstStyle/>
          <a:p>
            <a:fld id="{828EE508-88BF-475E-A14A-F809C2CCFA31}" type="slidenum">
              <a:rPr lang="en-US" smtClean="0"/>
              <a:t>9</a:t>
            </a:fld>
            <a:endParaRPr lang="en-US"/>
          </a:p>
        </p:txBody>
      </p:sp>
    </p:spTree>
    <p:extLst>
      <p:ext uri="{BB962C8B-B14F-4D97-AF65-F5344CB8AC3E}">
        <p14:creationId xmlns:p14="http://schemas.microsoft.com/office/powerpoint/2010/main" val="3112002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DF2CE1-780E-49BD-B9BE-B9ED14823E9F}" type="datetimeFigureOut">
              <a:rPr lang="en-US" smtClean="0"/>
              <a:t>3/27/2014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F048B-F59E-4768-979F-487EECF9D7CE}" type="slidenum">
              <a:rPr lang="en-US" smtClean="0"/>
              <a:t>‹#›</a:t>
            </a:fld>
            <a:endParaRPr lang="en-US"/>
          </a:p>
        </p:txBody>
      </p:sp>
    </p:spTree>
    <p:extLst>
      <p:ext uri="{BB962C8B-B14F-4D97-AF65-F5344CB8AC3E}">
        <p14:creationId xmlns:p14="http://schemas.microsoft.com/office/powerpoint/2010/main" val="2268059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DF2CE1-780E-49BD-B9BE-B9ED14823E9F}" type="datetimeFigureOut">
              <a:rPr lang="en-US" smtClean="0"/>
              <a:t>3/27/2014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F048B-F59E-4768-979F-487EECF9D7CE}" type="slidenum">
              <a:rPr lang="en-US" smtClean="0"/>
              <a:t>‹#›</a:t>
            </a:fld>
            <a:endParaRPr lang="en-US"/>
          </a:p>
        </p:txBody>
      </p:sp>
    </p:spTree>
    <p:extLst>
      <p:ext uri="{BB962C8B-B14F-4D97-AF65-F5344CB8AC3E}">
        <p14:creationId xmlns:p14="http://schemas.microsoft.com/office/powerpoint/2010/main" val="3856483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DF2CE1-780E-49BD-B9BE-B9ED14823E9F}" type="datetimeFigureOut">
              <a:rPr lang="en-US" smtClean="0"/>
              <a:t>3/27/2014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F048B-F59E-4768-979F-487EECF9D7CE}" type="slidenum">
              <a:rPr lang="en-US" smtClean="0"/>
              <a:t>‹#›</a:t>
            </a:fld>
            <a:endParaRPr lang="en-US"/>
          </a:p>
        </p:txBody>
      </p:sp>
    </p:spTree>
    <p:extLst>
      <p:ext uri="{BB962C8B-B14F-4D97-AF65-F5344CB8AC3E}">
        <p14:creationId xmlns:p14="http://schemas.microsoft.com/office/powerpoint/2010/main" val="4069670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DF2CE1-780E-49BD-B9BE-B9ED14823E9F}" type="datetimeFigureOut">
              <a:rPr lang="en-US" smtClean="0"/>
              <a:t>3/27/2014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F048B-F59E-4768-979F-487EECF9D7CE}" type="slidenum">
              <a:rPr lang="en-US" smtClean="0"/>
              <a:t>‹#›</a:t>
            </a:fld>
            <a:endParaRPr lang="en-US"/>
          </a:p>
        </p:txBody>
      </p:sp>
    </p:spTree>
    <p:extLst>
      <p:ext uri="{BB962C8B-B14F-4D97-AF65-F5344CB8AC3E}">
        <p14:creationId xmlns:p14="http://schemas.microsoft.com/office/powerpoint/2010/main" val="944895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DF2CE1-780E-49BD-B9BE-B9ED14823E9F}" type="datetimeFigureOut">
              <a:rPr lang="en-US" smtClean="0"/>
              <a:t>3/27/2014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F048B-F59E-4768-979F-487EECF9D7CE}" type="slidenum">
              <a:rPr lang="en-US" smtClean="0"/>
              <a:t>‹#›</a:t>
            </a:fld>
            <a:endParaRPr lang="en-US"/>
          </a:p>
        </p:txBody>
      </p:sp>
    </p:spTree>
    <p:extLst>
      <p:ext uri="{BB962C8B-B14F-4D97-AF65-F5344CB8AC3E}">
        <p14:creationId xmlns:p14="http://schemas.microsoft.com/office/powerpoint/2010/main" val="4020208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DF2CE1-780E-49BD-B9BE-B9ED14823E9F}" type="datetimeFigureOut">
              <a:rPr lang="en-US" smtClean="0"/>
              <a:t>3/27/2014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BF048B-F59E-4768-979F-487EECF9D7CE}" type="slidenum">
              <a:rPr lang="en-US" smtClean="0"/>
              <a:t>‹#›</a:t>
            </a:fld>
            <a:endParaRPr lang="en-US"/>
          </a:p>
        </p:txBody>
      </p:sp>
    </p:spTree>
    <p:extLst>
      <p:ext uri="{BB962C8B-B14F-4D97-AF65-F5344CB8AC3E}">
        <p14:creationId xmlns:p14="http://schemas.microsoft.com/office/powerpoint/2010/main" val="2407015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DF2CE1-780E-49BD-B9BE-B9ED14823E9F}" type="datetimeFigureOut">
              <a:rPr lang="en-US" smtClean="0"/>
              <a:t>3/27/2014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BF048B-F59E-4768-979F-487EECF9D7CE}" type="slidenum">
              <a:rPr lang="en-US" smtClean="0"/>
              <a:t>‹#›</a:t>
            </a:fld>
            <a:endParaRPr lang="en-US"/>
          </a:p>
        </p:txBody>
      </p:sp>
    </p:spTree>
    <p:extLst>
      <p:ext uri="{BB962C8B-B14F-4D97-AF65-F5344CB8AC3E}">
        <p14:creationId xmlns:p14="http://schemas.microsoft.com/office/powerpoint/2010/main" val="4054605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DF2CE1-780E-49BD-B9BE-B9ED14823E9F}" type="datetimeFigureOut">
              <a:rPr lang="en-US" smtClean="0"/>
              <a:t>3/27/2014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BF048B-F59E-4768-979F-487EECF9D7CE}" type="slidenum">
              <a:rPr lang="en-US" smtClean="0"/>
              <a:t>‹#›</a:t>
            </a:fld>
            <a:endParaRPr lang="en-US"/>
          </a:p>
        </p:txBody>
      </p:sp>
    </p:spTree>
    <p:extLst>
      <p:ext uri="{BB962C8B-B14F-4D97-AF65-F5344CB8AC3E}">
        <p14:creationId xmlns:p14="http://schemas.microsoft.com/office/powerpoint/2010/main" val="1404645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F2CE1-780E-49BD-B9BE-B9ED14823E9F}" type="datetimeFigureOut">
              <a:rPr lang="en-US" smtClean="0"/>
              <a:t>3/27/2014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BF048B-F59E-4768-979F-487EECF9D7CE}" type="slidenum">
              <a:rPr lang="en-US" smtClean="0"/>
              <a:t>‹#›</a:t>
            </a:fld>
            <a:endParaRPr lang="en-US"/>
          </a:p>
        </p:txBody>
      </p:sp>
    </p:spTree>
    <p:extLst>
      <p:ext uri="{BB962C8B-B14F-4D97-AF65-F5344CB8AC3E}">
        <p14:creationId xmlns:p14="http://schemas.microsoft.com/office/powerpoint/2010/main" val="1173492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DF2CE1-780E-49BD-B9BE-B9ED14823E9F}" type="datetimeFigureOut">
              <a:rPr lang="en-US" smtClean="0"/>
              <a:t>3/27/2014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BF048B-F59E-4768-979F-487EECF9D7CE}" type="slidenum">
              <a:rPr lang="en-US" smtClean="0"/>
              <a:t>‹#›</a:t>
            </a:fld>
            <a:endParaRPr lang="en-US"/>
          </a:p>
        </p:txBody>
      </p:sp>
    </p:spTree>
    <p:extLst>
      <p:ext uri="{BB962C8B-B14F-4D97-AF65-F5344CB8AC3E}">
        <p14:creationId xmlns:p14="http://schemas.microsoft.com/office/powerpoint/2010/main" val="3182138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DF2CE1-780E-49BD-B9BE-B9ED14823E9F}" type="datetimeFigureOut">
              <a:rPr lang="en-US" smtClean="0"/>
              <a:t>3/27/2014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BF048B-F59E-4768-979F-487EECF9D7CE}" type="slidenum">
              <a:rPr lang="en-US" smtClean="0"/>
              <a:t>‹#›</a:t>
            </a:fld>
            <a:endParaRPr lang="en-US"/>
          </a:p>
        </p:txBody>
      </p:sp>
    </p:spTree>
    <p:extLst>
      <p:ext uri="{BB962C8B-B14F-4D97-AF65-F5344CB8AC3E}">
        <p14:creationId xmlns:p14="http://schemas.microsoft.com/office/powerpoint/2010/main" val="157719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27780"/>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070780"/>
            <a:ext cx="8229600" cy="405538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DF2CE1-780E-49BD-B9BE-B9ED14823E9F}" type="datetimeFigureOut">
              <a:rPr lang="en-US" smtClean="0"/>
              <a:t>3/27/2014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BF048B-F59E-4768-979F-487EECF9D7CE}" type="slidenum">
              <a:rPr lang="en-US" smtClean="0"/>
              <a:t>‹#›</a:t>
            </a:fld>
            <a:endParaRPr lang="en-US"/>
          </a:p>
        </p:txBody>
      </p:sp>
    </p:spTree>
    <p:extLst>
      <p:ext uri="{BB962C8B-B14F-4D97-AF65-F5344CB8AC3E}">
        <p14:creationId xmlns:p14="http://schemas.microsoft.com/office/powerpoint/2010/main" val="9336549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Update from the</a:t>
            </a:r>
            <a:br>
              <a:rPr lang="en-US" dirty="0" smtClean="0"/>
            </a:br>
            <a:r>
              <a:rPr lang="en-US" dirty="0" smtClean="0"/>
              <a:t>UNC General Education Council</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[presented to the UNC Board of Governors’ Educational Planning, Programs, and Policies Committee on February 21, 2014]</a:t>
            </a:r>
            <a:endParaRPr lang="en-US" dirty="0"/>
          </a:p>
        </p:txBody>
      </p:sp>
    </p:spTree>
    <p:extLst>
      <p:ext uri="{BB962C8B-B14F-4D97-AF65-F5344CB8AC3E}">
        <p14:creationId xmlns:p14="http://schemas.microsoft.com/office/powerpoint/2010/main" val="27718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Existing Assessment at UNC</a:t>
            </a:r>
            <a:endParaRPr lang="en-US" dirty="0"/>
          </a:p>
        </p:txBody>
      </p:sp>
      <p:sp>
        <p:nvSpPr>
          <p:cNvPr id="4" name="Subtitle 3"/>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87478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Goals of Assessment</a:t>
            </a:r>
            <a:endParaRPr lang="en-US" dirty="0"/>
          </a:p>
        </p:txBody>
      </p:sp>
    </p:spTree>
    <p:extLst>
      <p:ext uri="{BB962C8B-B14F-4D97-AF65-F5344CB8AC3E}">
        <p14:creationId xmlns:p14="http://schemas.microsoft.com/office/powerpoint/2010/main" val="242798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Good Assessment</a:t>
            </a:r>
            <a:endParaRPr lang="en-US" dirty="0"/>
          </a:p>
        </p:txBody>
      </p:sp>
      <p:sp>
        <p:nvSpPr>
          <p:cNvPr id="3" name="Content Placeholder 2"/>
          <p:cNvSpPr>
            <a:spLocks noGrp="1"/>
          </p:cNvSpPr>
          <p:nvPr>
            <p:ph idx="1"/>
          </p:nvPr>
        </p:nvSpPr>
        <p:spPr/>
        <p:txBody>
          <a:bodyPr/>
          <a:lstStyle/>
          <a:p>
            <a:pPr>
              <a:spcAft>
                <a:spcPts val="600"/>
              </a:spcAft>
            </a:pPr>
            <a:r>
              <a:rPr lang="en-US" dirty="0" smtClean="0"/>
              <a:t>Must be reliable, valid, fair, and authentic</a:t>
            </a:r>
          </a:p>
          <a:p>
            <a:pPr>
              <a:spcAft>
                <a:spcPts val="600"/>
              </a:spcAft>
            </a:pPr>
            <a:r>
              <a:rPr lang="en-US" dirty="0" smtClean="0"/>
              <a:t>Provide useful information about student learning</a:t>
            </a:r>
          </a:p>
          <a:p>
            <a:pPr>
              <a:spcAft>
                <a:spcPts val="600"/>
              </a:spcAft>
            </a:pPr>
            <a:r>
              <a:rPr lang="en-US" dirty="0" smtClean="0"/>
              <a:t>Provide useful information about how to improve teaching &amp; the curriculum</a:t>
            </a:r>
            <a:endParaRPr lang="en-US" dirty="0"/>
          </a:p>
        </p:txBody>
      </p:sp>
    </p:spTree>
    <p:extLst>
      <p:ext uri="{BB962C8B-B14F-4D97-AF65-F5344CB8AC3E}">
        <p14:creationId xmlns:p14="http://schemas.microsoft.com/office/powerpoint/2010/main" val="3470052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GEC Recommendation</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04595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1371601"/>
            <a:ext cx="7924800" cy="2228850"/>
          </a:xfrm>
        </p:spPr>
        <p:txBody>
          <a:bodyPr>
            <a:normAutofit/>
          </a:bodyPr>
          <a:lstStyle/>
          <a:p>
            <a:r>
              <a:rPr lang="en-US" dirty="0" smtClean="0"/>
              <a:t>Creating a System-wide Assessment of General Education Curriculum Learning </a:t>
            </a:r>
            <a:r>
              <a:rPr lang="en-US" dirty="0"/>
              <a:t>O</a:t>
            </a:r>
            <a:r>
              <a:rPr lang="en-US" dirty="0" smtClean="0"/>
              <a:t>utcomes</a:t>
            </a:r>
            <a:endParaRPr lang="en-US" dirty="0"/>
          </a:p>
        </p:txBody>
      </p:sp>
    </p:spTree>
    <p:extLst>
      <p:ext uri="{BB962C8B-B14F-4D97-AF65-F5344CB8AC3E}">
        <p14:creationId xmlns:p14="http://schemas.microsoft.com/office/powerpoint/2010/main" val="11565935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055383"/>
          </a:xfrm>
        </p:spPr>
        <p:txBody>
          <a:bodyPr>
            <a:normAutofit fontScale="92500" lnSpcReduction="20000"/>
          </a:bodyPr>
          <a:lstStyle/>
          <a:p>
            <a:pPr marL="457200" lvl="1" indent="0">
              <a:buNone/>
            </a:pPr>
            <a:endParaRPr lang="en-US" sz="3300" dirty="0" smtClean="0"/>
          </a:p>
          <a:p>
            <a:pPr marL="457200" lvl="1" indent="0">
              <a:buNone/>
            </a:pPr>
            <a:r>
              <a:rPr lang="en-US" sz="3300" dirty="0" smtClean="0"/>
              <a:t>To create a system-wide assessment of learning outcomes is an exciting challenge that we can clearly achieve</a:t>
            </a:r>
            <a:r>
              <a:rPr lang="en-US" sz="3300" dirty="0"/>
              <a:t> </a:t>
            </a:r>
            <a:r>
              <a:rPr lang="en-US" sz="3300" dirty="0" smtClean="0"/>
              <a:t>in a timely fashion.</a:t>
            </a:r>
          </a:p>
          <a:p>
            <a:pPr marL="457200" lvl="1" indent="0">
              <a:buNone/>
            </a:pPr>
            <a:endParaRPr lang="en-US" sz="3300" dirty="0" smtClean="0"/>
          </a:p>
          <a:p>
            <a:pPr marL="457200" lvl="1" indent="0">
              <a:buNone/>
            </a:pPr>
            <a:r>
              <a:rPr lang="en-US" sz="3300" dirty="0" smtClean="0"/>
              <a:t>We </a:t>
            </a:r>
            <a:r>
              <a:rPr lang="en-US" sz="3300" dirty="0"/>
              <a:t>need to follow a systematic approach using </a:t>
            </a:r>
            <a:r>
              <a:rPr lang="en-US" sz="3300" dirty="0">
                <a:ea typeface="Calibri"/>
                <a:cs typeface="Times New Roman"/>
              </a:rPr>
              <a:t>recognized principles of good assessment, chief of which is that assessment should improve teaching and learning</a:t>
            </a:r>
            <a:r>
              <a:rPr lang="en-US" sz="3300" dirty="0" smtClean="0">
                <a:ea typeface="Calibri"/>
                <a:cs typeface="Times New Roman"/>
              </a:rPr>
              <a:t>.</a:t>
            </a:r>
          </a:p>
          <a:p>
            <a:pPr marL="457200" lvl="1" indent="0">
              <a:buNone/>
            </a:pPr>
            <a:endParaRPr lang="en-US" sz="3300" b="1" i="1" dirty="0"/>
          </a:p>
          <a:p>
            <a:pPr marL="457200" lvl="1" indent="0">
              <a:buNone/>
            </a:pPr>
            <a:endParaRPr lang="en-US" dirty="0"/>
          </a:p>
        </p:txBody>
      </p:sp>
    </p:spTree>
    <p:extLst>
      <p:ext uri="{BB962C8B-B14F-4D97-AF65-F5344CB8AC3E}">
        <p14:creationId xmlns:p14="http://schemas.microsoft.com/office/powerpoint/2010/main" val="25072559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19200"/>
            <a:ext cx="8610600" cy="4253820"/>
          </a:xfrm>
        </p:spPr>
        <p:txBody>
          <a:bodyPr>
            <a:normAutofit fontScale="90000"/>
          </a:bodyPr>
          <a:lstStyle/>
          <a:p>
            <a:pPr algn="l"/>
            <a:r>
              <a:rPr lang="en-US" sz="2400" dirty="0" smtClean="0"/>
              <a:t> </a:t>
            </a:r>
            <a:br>
              <a:rPr lang="en-US" sz="2400" dirty="0" smtClean="0"/>
            </a:br>
            <a:r>
              <a:rPr lang="en-US" sz="2400" dirty="0"/>
              <a:t/>
            </a:r>
            <a:br>
              <a:rPr lang="en-US" sz="2400" dirty="0"/>
            </a:br>
            <a:r>
              <a:rPr lang="en-US" sz="2400" dirty="0" smtClean="0"/>
              <a:t/>
            </a:r>
            <a:br>
              <a:rPr lang="en-US" sz="2400" dirty="0" smtClean="0"/>
            </a:br>
            <a:r>
              <a:rPr lang="en-US" sz="2400" dirty="0" smtClean="0"/>
              <a:t/>
            </a:r>
            <a:br>
              <a:rPr lang="en-US" sz="2400" dirty="0" smtClean="0"/>
            </a:br>
            <a:r>
              <a:rPr lang="en-US" sz="3100" b="1" dirty="0" smtClean="0"/>
              <a:t>1)</a:t>
            </a:r>
            <a:r>
              <a:rPr lang="en-US" sz="3100" dirty="0" smtClean="0"/>
              <a:t> </a:t>
            </a:r>
            <a:r>
              <a:rPr lang="en-US" sz="3100" b="1" dirty="0" smtClean="0"/>
              <a:t>Identify the purpose and uses of the assessment</a:t>
            </a:r>
            <a:br>
              <a:rPr lang="en-US" sz="3100" b="1" dirty="0" smtClean="0"/>
            </a:br>
            <a:r>
              <a:rPr lang="en-US" sz="3100" dirty="0" smtClean="0"/>
              <a:t/>
            </a:r>
            <a:br>
              <a:rPr lang="en-US" sz="3100" dirty="0" smtClean="0"/>
            </a:br>
            <a:r>
              <a:rPr lang="en-US" sz="3100" dirty="0" smtClean="0"/>
              <a:t>	- Who will use the test results and for what   	 	   	 	    purposes?  </a:t>
            </a:r>
            <a:br>
              <a:rPr lang="en-US" sz="3100" dirty="0" smtClean="0"/>
            </a:br>
            <a:r>
              <a:rPr lang="en-US" sz="3100" dirty="0"/>
              <a:t>	</a:t>
            </a:r>
            <a:r>
              <a:rPr lang="en-US" sz="3100" dirty="0" smtClean="0"/>
              <a:t>- How do we effectively make this a collaborative, 	 	 	    system-wide effort with buy-in and vested energy 	 	    shared by 	students, faculty, administration</a:t>
            </a:r>
            <a:r>
              <a:rPr lang="en-US" sz="3100" dirty="0"/>
              <a:t>	</a:t>
            </a:r>
            <a:r>
              <a:rPr lang="en-US" sz="3100" dirty="0" smtClean="0"/>
              <a:t/>
            </a:r>
            <a:br>
              <a:rPr lang="en-US" sz="3100" dirty="0" smtClean="0"/>
            </a:br>
            <a:r>
              <a:rPr lang="en-US" sz="3100" dirty="0"/>
              <a:t>	</a:t>
            </a:r>
            <a:r>
              <a:rPr lang="en-US" sz="3100" dirty="0" smtClean="0"/>
              <a:t>- What are the costs in terms of financial and temporal 	    investments? </a:t>
            </a:r>
            <a:r>
              <a:rPr lang="en-US" sz="2700" dirty="0" smtClean="0"/>
              <a:t/>
            </a:r>
            <a:br>
              <a:rPr lang="en-US" sz="2700" dirty="0" smtClean="0"/>
            </a:br>
            <a:r>
              <a:rPr lang="en-US" sz="2700" dirty="0"/>
              <a:t>	</a:t>
            </a:r>
            <a:r>
              <a:rPr lang="en-US" sz="2700" dirty="0" smtClean="0"/>
              <a:t/>
            </a:r>
            <a:br>
              <a:rPr lang="en-US" sz="2700" dirty="0" smtClean="0"/>
            </a:br>
            <a:r>
              <a:rPr lang="en-US" sz="2700" dirty="0"/>
              <a:t>	</a:t>
            </a:r>
            <a:r>
              <a:rPr lang="en-US" sz="3100" dirty="0" smtClean="0"/>
              <a:t/>
            </a:r>
            <a:br>
              <a:rPr lang="en-US" sz="3100" dirty="0" smtClean="0"/>
            </a:br>
            <a:r>
              <a:rPr lang="en-US" sz="3100" dirty="0"/>
              <a:t>	</a:t>
            </a:r>
            <a:r>
              <a:rPr lang="en-US" sz="2400" dirty="0"/>
              <a:t/>
            </a:r>
            <a:br>
              <a:rPr lang="en-US" sz="2400" dirty="0"/>
            </a:br>
            <a:r>
              <a:rPr lang="en-US" sz="2400" dirty="0"/>
              <a:t/>
            </a:r>
            <a:br>
              <a:rPr lang="en-US" sz="2400" dirty="0"/>
            </a:br>
            <a:endParaRPr lang="en-US" sz="2400" dirty="0"/>
          </a:p>
        </p:txBody>
      </p:sp>
    </p:spTree>
    <p:extLst>
      <p:ext uri="{BB962C8B-B14F-4D97-AF65-F5344CB8AC3E}">
        <p14:creationId xmlns:p14="http://schemas.microsoft.com/office/powerpoint/2010/main" val="40486669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27780"/>
            <a:ext cx="8382000" cy="4634820"/>
          </a:xfrm>
        </p:spPr>
        <p:txBody>
          <a:bodyPr>
            <a:normAutofit fontScale="90000"/>
          </a:bodyPr>
          <a:lstStyle/>
          <a:p>
            <a:pPr marL="342900" indent="-342900" algn="l">
              <a:buFont typeface="Arial" pitchFamily="34" charset="0"/>
              <a:buChar char="•"/>
            </a:pPr>
            <a:r>
              <a:rPr lang="en-US" sz="2400" dirty="0" smtClean="0"/>
              <a:t>I. </a:t>
            </a:r>
            <a:br>
              <a:rPr lang="en-US" sz="2400" dirty="0" smtClean="0"/>
            </a:br>
            <a:r>
              <a:rPr lang="en-US" sz="2400" dirty="0"/>
              <a:t/>
            </a:r>
            <a:br>
              <a:rPr lang="en-US" sz="2400" dirty="0"/>
            </a:br>
            <a:r>
              <a:rPr lang="en-US" sz="2400" dirty="0" smtClean="0"/>
              <a:t/>
            </a:r>
            <a:br>
              <a:rPr lang="en-US" sz="2400" dirty="0" smtClean="0"/>
            </a:br>
            <a:r>
              <a:rPr lang="en-US" sz="3100" dirty="0"/>
              <a:t/>
            </a:r>
            <a:br>
              <a:rPr lang="en-US" sz="3100" dirty="0"/>
            </a:br>
            <a:r>
              <a:rPr lang="en-US" sz="3100" b="1" dirty="0"/>
              <a:t>2</a:t>
            </a:r>
            <a:r>
              <a:rPr lang="en-US" sz="3100" b="1" dirty="0" smtClean="0"/>
              <a:t>) Test construction</a:t>
            </a:r>
            <a:br>
              <a:rPr lang="en-US" sz="3100" b="1" dirty="0" smtClean="0"/>
            </a:br>
            <a:r>
              <a:rPr lang="en-US" sz="3100" dirty="0" smtClean="0"/>
              <a:t/>
            </a:r>
            <a:br>
              <a:rPr lang="en-US" sz="3100" dirty="0" smtClean="0"/>
            </a:br>
            <a:r>
              <a:rPr lang="en-US" sz="3100" dirty="0" smtClean="0"/>
              <a:t>	-Who will design and develop the test specifications?</a:t>
            </a:r>
            <a:br>
              <a:rPr lang="en-US" sz="3100" dirty="0" smtClean="0"/>
            </a:br>
            <a:r>
              <a:rPr lang="en-US" sz="3100" dirty="0"/>
              <a:t>	</a:t>
            </a:r>
            <a:r>
              <a:rPr lang="en-US" sz="3100" dirty="0" smtClean="0"/>
              <a:t>-Who will develop the items? </a:t>
            </a:r>
            <a:br>
              <a:rPr lang="en-US" sz="3100" dirty="0" smtClean="0"/>
            </a:br>
            <a:r>
              <a:rPr lang="en-US" sz="3100" dirty="0"/>
              <a:t>	</a:t>
            </a:r>
            <a:r>
              <a:rPr lang="en-US" sz="3100" dirty="0" smtClean="0"/>
              <a:t>-How will the items be piloted?</a:t>
            </a:r>
            <a:br>
              <a:rPr lang="en-US" sz="3100" dirty="0" smtClean="0"/>
            </a:br>
            <a:r>
              <a:rPr lang="en-US" sz="3100" dirty="0"/>
              <a:t>	</a:t>
            </a:r>
            <a:r>
              <a:rPr lang="en-US" sz="3100" dirty="0" smtClean="0"/>
              <a:t>-Who will develop the score scale?</a:t>
            </a:r>
            <a:br>
              <a:rPr lang="en-US" sz="3100" dirty="0" smtClean="0"/>
            </a:br>
            <a:r>
              <a:rPr lang="en-US" sz="3100" dirty="0" smtClean="0"/>
              <a:t>	-What claims do we wish to make about what is 	 	    being measured?</a:t>
            </a:r>
            <a:br>
              <a:rPr lang="en-US" sz="3100" dirty="0" smtClean="0"/>
            </a:br>
            <a:r>
              <a:rPr lang="en-US" sz="3100" dirty="0"/>
              <a:t>	</a:t>
            </a:r>
            <a:r>
              <a:rPr lang="en-US" sz="3100" dirty="0" smtClean="0"/>
              <a:t>-Will benchmark levels of proficiency (standards) be 	  	 	  established?</a:t>
            </a:r>
            <a:br>
              <a:rPr lang="en-US" sz="3100" dirty="0" smtClean="0"/>
            </a:br>
            <a:r>
              <a:rPr lang="en-US" sz="2400" dirty="0"/>
              <a:t>	</a:t>
            </a:r>
            <a:r>
              <a:rPr lang="en-US" sz="2400" dirty="0" smtClean="0"/>
              <a:t/>
            </a:r>
            <a:br>
              <a:rPr lang="en-US" sz="2400" dirty="0" smtClean="0"/>
            </a:br>
            <a:r>
              <a:rPr lang="en-US" sz="2400" dirty="0"/>
              <a:t>	</a:t>
            </a:r>
            <a:r>
              <a:rPr lang="en-US" sz="2400" dirty="0" smtClean="0"/>
              <a:t/>
            </a:r>
            <a:br>
              <a:rPr lang="en-US" sz="2400" dirty="0" smtClean="0"/>
            </a:br>
            <a:r>
              <a:rPr lang="en-US" sz="2400" dirty="0" smtClean="0"/>
              <a:t/>
            </a:r>
            <a:br>
              <a:rPr lang="en-US" sz="2400" dirty="0" smtClean="0"/>
            </a:br>
            <a:endParaRPr lang="en-US" sz="2400" dirty="0"/>
          </a:p>
        </p:txBody>
      </p:sp>
    </p:spTree>
    <p:extLst>
      <p:ext uri="{BB962C8B-B14F-4D97-AF65-F5344CB8AC3E}">
        <p14:creationId xmlns:p14="http://schemas.microsoft.com/office/powerpoint/2010/main" val="30106608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447800"/>
            <a:ext cx="8610600" cy="3886200"/>
          </a:xfrm>
        </p:spPr>
        <p:txBody>
          <a:bodyPr>
            <a:normAutofit fontScale="90000"/>
          </a:bodyPr>
          <a:lstStyle/>
          <a:p>
            <a:pPr algn="l"/>
            <a:r>
              <a:rPr lang="en-US" sz="2400" dirty="0" smtClean="0"/>
              <a:t>I.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3100" dirty="0" smtClean="0"/>
              <a:t/>
            </a:r>
            <a:br>
              <a:rPr lang="en-US" sz="3100" dirty="0" smtClean="0"/>
            </a:br>
            <a:r>
              <a:rPr lang="en-US" sz="3100" b="1" dirty="0" smtClean="0"/>
              <a:t>3) Test Administration</a:t>
            </a:r>
            <a:br>
              <a:rPr lang="en-US" sz="3100" b="1" dirty="0" smtClean="0"/>
            </a:br>
            <a:r>
              <a:rPr lang="en-US" sz="3100" dirty="0" smtClean="0"/>
              <a:t/>
            </a:r>
            <a:br>
              <a:rPr lang="en-US" sz="3100" dirty="0" smtClean="0"/>
            </a:br>
            <a:r>
              <a:rPr lang="en-US" sz="3100" dirty="0" smtClean="0"/>
              <a:t>	- Who </a:t>
            </a:r>
            <a:r>
              <a:rPr lang="en-US" sz="3100" dirty="0"/>
              <a:t>would be tested?</a:t>
            </a:r>
            <a:br>
              <a:rPr lang="en-US" sz="3100" dirty="0"/>
            </a:br>
            <a:r>
              <a:rPr lang="en-US" sz="3100" dirty="0"/>
              <a:t>	</a:t>
            </a:r>
            <a:r>
              <a:rPr lang="en-US" sz="3100" dirty="0" smtClean="0"/>
              <a:t>- How </a:t>
            </a:r>
            <a:r>
              <a:rPr lang="en-US" sz="3100" dirty="0"/>
              <a:t>would they be tested?</a:t>
            </a:r>
            <a:br>
              <a:rPr lang="en-US" sz="3100" dirty="0"/>
            </a:br>
            <a:r>
              <a:rPr lang="en-US" sz="3100" dirty="0"/>
              <a:t>	</a:t>
            </a:r>
            <a:r>
              <a:rPr lang="en-US" sz="3100" dirty="0" smtClean="0"/>
              <a:t>- When </a:t>
            </a:r>
            <a:r>
              <a:rPr lang="en-US" sz="3100" dirty="0"/>
              <a:t>would they be tested?</a:t>
            </a:r>
            <a:br>
              <a:rPr lang="en-US" sz="3100" dirty="0"/>
            </a:br>
            <a:r>
              <a:rPr lang="en-US" sz="3100" dirty="0"/>
              <a:t>	</a:t>
            </a:r>
            <a:r>
              <a:rPr lang="en-US" sz="3100" dirty="0" smtClean="0"/>
              <a:t>- Who is responsible for overseeing the administration 	    of the assessments at each university? </a:t>
            </a:r>
            <a:br>
              <a:rPr lang="en-US" sz="3100" dirty="0" smtClean="0"/>
            </a:br>
            <a:r>
              <a:rPr lang="en-US" sz="3100" dirty="0"/>
              <a:t>	</a:t>
            </a:r>
            <a:r>
              <a:rPr lang="en-US" sz="3100" dirty="0" smtClean="0"/>
              <a:t>- How do we insure a secure, valid administration?</a:t>
            </a:r>
            <a:br>
              <a:rPr lang="en-US" sz="3100" dirty="0" smtClean="0"/>
            </a:br>
            <a:r>
              <a:rPr lang="en-US" sz="2700" dirty="0"/>
              <a:t>	</a:t>
            </a:r>
            <a:r>
              <a:rPr lang="en-US" sz="2400" dirty="0" smtClean="0"/>
              <a:t/>
            </a:r>
            <a:br>
              <a:rPr lang="en-US" sz="2400" dirty="0" smtClean="0"/>
            </a:br>
            <a:r>
              <a:rPr lang="en-US" sz="2400" dirty="0"/>
              <a:t>	</a:t>
            </a:r>
            <a:br>
              <a:rPr lang="en-US" sz="2400" dirty="0"/>
            </a:br>
            <a:r>
              <a:rPr lang="en-US" sz="2400" dirty="0" smtClean="0"/>
              <a:t/>
            </a:r>
            <a:br>
              <a:rPr lang="en-US" sz="2400" dirty="0" smtClean="0"/>
            </a:br>
            <a:r>
              <a:rPr lang="en-US" sz="2400" dirty="0"/>
              <a:t>	</a:t>
            </a:r>
            <a:r>
              <a:rPr lang="en-US" sz="2400" dirty="0" smtClean="0"/>
              <a:t/>
            </a:r>
            <a:br>
              <a:rPr lang="en-US" sz="2400" dirty="0" smtClean="0"/>
            </a:br>
            <a:r>
              <a:rPr lang="en-US" sz="2400" dirty="0" smtClean="0"/>
              <a:t/>
            </a:r>
            <a:br>
              <a:rPr lang="en-US" sz="2400" dirty="0" smtClean="0"/>
            </a:br>
            <a:endParaRPr lang="en-US" sz="2400" dirty="0"/>
          </a:p>
        </p:txBody>
      </p:sp>
    </p:spTree>
    <p:extLst>
      <p:ext uri="{BB962C8B-B14F-4D97-AF65-F5344CB8AC3E}">
        <p14:creationId xmlns:p14="http://schemas.microsoft.com/office/powerpoint/2010/main" val="38231924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3949020"/>
          </a:xfrm>
        </p:spPr>
        <p:txBody>
          <a:bodyPr>
            <a:normAutofit fontScale="90000"/>
          </a:bodyPr>
          <a:lstStyle/>
          <a:p>
            <a:pPr algn="l"/>
            <a:r>
              <a:rPr lang="en-US" sz="2400" dirty="0" smtClean="0"/>
              <a:t>I.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3100" b="1" dirty="0" smtClean="0"/>
              <a:t>4) Scoring and analyzing the assessments</a:t>
            </a:r>
            <a:br>
              <a:rPr lang="en-US" sz="3100" b="1" dirty="0" smtClean="0"/>
            </a:br>
            <a:r>
              <a:rPr lang="en-US" sz="3100" dirty="0" smtClean="0"/>
              <a:t/>
            </a:r>
            <a:br>
              <a:rPr lang="en-US" sz="3100" dirty="0" smtClean="0"/>
            </a:br>
            <a:r>
              <a:rPr lang="en-US" sz="3100" dirty="0" smtClean="0"/>
              <a:t>	- Who will score the assessments?</a:t>
            </a:r>
            <a:r>
              <a:rPr lang="en-US" sz="3100" dirty="0"/>
              <a:t/>
            </a:r>
            <a:br>
              <a:rPr lang="en-US" sz="3100" dirty="0"/>
            </a:br>
            <a:r>
              <a:rPr lang="en-US" sz="3100" dirty="0"/>
              <a:t>	</a:t>
            </a:r>
            <a:r>
              <a:rPr lang="en-US" sz="3100" dirty="0" smtClean="0"/>
              <a:t>- Who will conduct the psychometric analyses 	 	  	   (item/test analyses, reliability, test fairness for 	 	    groups of students, etc.)</a:t>
            </a:r>
            <a:r>
              <a:rPr lang="en-US" sz="3100" dirty="0"/>
              <a:t/>
            </a:r>
            <a:br>
              <a:rPr lang="en-US" sz="3100" dirty="0"/>
            </a:br>
            <a:r>
              <a:rPr lang="en-US" sz="3100" dirty="0"/>
              <a:t>	</a:t>
            </a:r>
            <a:r>
              <a:rPr lang="en-US" sz="3100" dirty="0" smtClean="0"/>
              <a:t>-</a:t>
            </a:r>
            <a:r>
              <a:rPr lang="en-US" sz="3100" dirty="0"/>
              <a:t> </a:t>
            </a:r>
            <a:r>
              <a:rPr lang="en-US" sz="3100" dirty="0" smtClean="0"/>
              <a:t>What is the format for reporting the results that 	 	    will 	optimize utility?</a:t>
            </a:r>
            <a:r>
              <a:rPr lang="en-US" sz="2700" dirty="0" smtClean="0"/>
              <a:t/>
            </a:r>
            <a:br>
              <a:rPr lang="en-US" sz="2700" dirty="0" smtClean="0"/>
            </a:br>
            <a:r>
              <a:rPr lang="en-US" sz="2700" dirty="0"/>
              <a:t>	</a:t>
            </a:r>
            <a:r>
              <a:rPr lang="en-US" sz="2400" dirty="0"/>
              <a:t/>
            </a:r>
            <a:br>
              <a:rPr lang="en-US" sz="2400" dirty="0"/>
            </a:br>
            <a:r>
              <a:rPr lang="en-US" sz="2400" dirty="0"/>
              <a:t/>
            </a:r>
            <a:br>
              <a:rPr lang="en-US" sz="2400" dirty="0"/>
            </a:br>
            <a:r>
              <a:rPr lang="en-US" sz="2400" dirty="0" smtClean="0"/>
              <a:t/>
            </a:r>
            <a:br>
              <a:rPr lang="en-US" sz="2400" dirty="0" smtClean="0"/>
            </a:br>
            <a:r>
              <a:rPr lang="en-US" sz="2400" dirty="0"/>
              <a:t>	</a:t>
            </a:r>
            <a:r>
              <a:rPr lang="en-US" sz="2400" dirty="0" smtClean="0"/>
              <a:t/>
            </a:r>
            <a:br>
              <a:rPr lang="en-US" sz="2400" dirty="0" smtClean="0"/>
            </a:br>
            <a:r>
              <a:rPr lang="en-US" sz="2400" dirty="0" smtClean="0"/>
              <a:t/>
            </a:r>
            <a:br>
              <a:rPr lang="en-US" sz="2400" dirty="0" smtClean="0"/>
            </a:br>
            <a:endParaRPr lang="en-US" sz="2400" dirty="0"/>
          </a:p>
        </p:txBody>
      </p:sp>
    </p:spTree>
    <p:extLst>
      <p:ext uri="{BB962C8B-B14F-4D97-AF65-F5344CB8AC3E}">
        <p14:creationId xmlns:p14="http://schemas.microsoft.com/office/powerpoint/2010/main" val="1605688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447800"/>
            <a:ext cx="7772400" cy="2590800"/>
          </a:xfrm>
        </p:spPr>
        <p:txBody>
          <a:bodyPr>
            <a:noAutofit/>
          </a:bodyPr>
          <a:lstStyle/>
          <a:p>
            <a:r>
              <a:rPr lang="en-US" sz="3200" dirty="0"/>
              <a:t>Nearly all </a:t>
            </a:r>
            <a:r>
              <a:rPr lang="en-US" sz="3200" dirty="0" smtClean="0"/>
              <a:t>[employers] surveyed </a:t>
            </a:r>
            <a:r>
              <a:rPr lang="en-US" sz="3200" dirty="0"/>
              <a:t>(93%) agree, “a </a:t>
            </a:r>
            <a:r>
              <a:rPr lang="en-US" sz="3200" dirty="0" smtClean="0"/>
              <a:t>[job] candidate’s </a:t>
            </a:r>
            <a:r>
              <a:rPr lang="en-US" sz="3200" dirty="0"/>
              <a:t>demonstrated capacity to </a:t>
            </a:r>
            <a:br>
              <a:rPr lang="en-US" sz="3200" dirty="0"/>
            </a:br>
            <a:r>
              <a:rPr lang="en-US" sz="3200" b="1" dirty="0"/>
              <a:t>think critically</a:t>
            </a:r>
            <a:r>
              <a:rPr lang="en-US" sz="3200" dirty="0"/>
              <a:t>, </a:t>
            </a:r>
            <a:r>
              <a:rPr lang="en-US" sz="3200" b="1" dirty="0"/>
              <a:t>communicate clearly</a:t>
            </a:r>
            <a:r>
              <a:rPr lang="en-US" sz="3200" dirty="0"/>
              <a:t>, and </a:t>
            </a:r>
            <a:r>
              <a:rPr lang="en-US" sz="3200" b="1" dirty="0"/>
              <a:t>solve </a:t>
            </a:r>
            <a:r>
              <a:rPr lang="en-US" sz="3200" b="1" dirty="0" smtClean="0"/>
              <a:t>complex </a:t>
            </a:r>
            <a:r>
              <a:rPr lang="en-US" sz="3200" b="1" dirty="0"/>
              <a:t>problems</a:t>
            </a:r>
            <a:r>
              <a:rPr lang="en-US" sz="3200" dirty="0"/>
              <a:t> is more </a:t>
            </a:r>
            <a:r>
              <a:rPr lang="en-US" sz="3200" dirty="0" smtClean="0"/>
              <a:t>important</a:t>
            </a:r>
            <a:r>
              <a:rPr lang="en-US" sz="3200" dirty="0"/>
              <a:t/>
            </a:r>
            <a:br>
              <a:rPr lang="en-US" sz="3200" dirty="0"/>
            </a:br>
            <a:r>
              <a:rPr lang="en-US" sz="3200" dirty="0"/>
              <a:t>than their undergraduate major.” </a:t>
            </a:r>
          </a:p>
        </p:txBody>
      </p:sp>
      <p:sp>
        <p:nvSpPr>
          <p:cNvPr id="7" name="Subtitle 6"/>
          <p:cNvSpPr>
            <a:spLocks noGrp="1"/>
          </p:cNvSpPr>
          <p:nvPr>
            <p:ph type="subTitle" idx="1"/>
          </p:nvPr>
        </p:nvSpPr>
        <p:spPr>
          <a:xfrm>
            <a:off x="1371600" y="4419600"/>
            <a:ext cx="6400800" cy="1295400"/>
          </a:xfrm>
        </p:spPr>
        <p:txBody>
          <a:bodyPr>
            <a:normAutofit lnSpcReduction="10000"/>
          </a:bodyPr>
          <a:lstStyle/>
          <a:p>
            <a:r>
              <a:rPr lang="en-US" sz="2000" dirty="0" smtClean="0">
                <a:solidFill>
                  <a:schemeClr val="accent2"/>
                </a:solidFill>
              </a:rPr>
              <a:t>From: </a:t>
            </a:r>
            <a:r>
              <a:rPr lang="en-US" sz="2000" i="1" dirty="0" smtClean="0">
                <a:solidFill>
                  <a:schemeClr val="accent2"/>
                </a:solidFill>
              </a:rPr>
              <a:t>It Takes More than a Major: Employer Priorities for College Learning and Student Success. </a:t>
            </a:r>
            <a:r>
              <a:rPr lang="en-US" sz="2000" dirty="0" smtClean="0">
                <a:solidFill>
                  <a:schemeClr val="accent2"/>
                </a:solidFill>
              </a:rPr>
              <a:t>2013</a:t>
            </a:r>
            <a:r>
              <a:rPr lang="en-US" sz="2000" dirty="0">
                <a:solidFill>
                  <a:schemeClr val="accent2"/>
                </a:solidFill>
              </a:rPr>
              <a:t>. Washington, DC: Association of American Colleges and Universities and Hart Research Associates.</a:t>
            </a:r>
          </a:p>
        </p:txBody>
      </p:sp>
    </p:spTree>
    <p:extLst>
      <p:ext uri="{BB962C8B-B14F-4D97-AF65-F5344CB8AC3E}">
        <p14:creationId xmlns:p14="http://schemas.microsoft.com/office/powerpoint/2010/main" val="27244186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7780"/>
            <a:ext cx="8229600" cy="5092020"/>
          </a:xfrm>
        </p:spPr>
        <p:txBody>
          <a:bodyPr>
            <a:normAutofit fontScale="90000"/>
          </a:bodyPr>
          <a:lstStyle/>
          <a:p>
            <a:pPr algn="l"/>
            <a:r>
              <a:rPr lang="en-US" sz="2400" dirty="0" smtClean="0"/>
              <a:t/>
            </a:r>
            <a:br>
              <a:rPr lang="en-US" sz="2400" dirty="0" smtClean="0"/>
            </a:br>
            <a:r>
              <a:rPr lang="en-US" sz="2400" dirty="0"/>
              <a:t/>
            </a:r>
            <a:br>
              <a:rPr lang="en-US" sz="2400" dirty="0"/>
            </a:br>
            <a:r>
              <a:rPr lang="en-US" sz="3100" dirty="0" smtClean="0"/>
              <a:t>5</a:t>
            </a:r>
            <a:r>
              <a:rPr lang="en-US" sz="3100" b="1" dirty="0" smtClean="0"/>
              <a:t>) Test Results</a:t>
            </a:r>
            <a:br>
              <a:rPr lang="en-US" sz="3100" b="1" dirty="0" smtClean="0"/>
            </a:br>
            <a:r>
              <a:rPr lang="en-US" sz="3100" dirty="0" smtClean="0"/>
              <a:t/>
            </a:r>
            <a:br>
              <a:rPr lang="en-US" sz="3100" dirty="0" smtClean="0"/>
            </a:br>
            <a:r>
              <a:rPr lang="en-US" sz="3100" dirty="0" smtClean="0"/>
              <a:t>	- How will the test results be disseminated to users?</a:t>
            </a:r>
            <a:r>
              <a:rPr lang="en-US" sz="3100" dirty="0"/>
              <a:t/>
            </a:r>
            <a:br>
              <a:rPr lang="en-US" sz="3100" dirty="0"/>
            </a:br>
            <a:r>
              <a:rPr lang="en-US" sz="3100" dirty="0"/>
              <a:t>	</a:t>
            </a:r>
            <a:r>
              <a:rPr lang="en-US" sz="3100" dirty="0" smtClean="0"/>
              <a:t>- How do results inform instruction and improve 	 	     pedagogical effectiveness?</a:t>
            </a:r>
            <a:r>
              <a:rPr lang="en-US" sz="3100" dirty="0"/>
              <a:t/>
            </a:r>
            <a:br>
              <a:rPr lang="en-US" sz="3100" dirty="0"/>
            </a:br>
            <a:r>
              <a:rPr lang="en-US" sz="3100" dirty="0"/>
              <a:t>	</a:t>
            </a:r>
            <a:r>
              <a:rPr lang="en-US" sz="3100" dirty="0" smtClean="0"/>
              <a:t>- How do we insure that the results are used in a 	 	     valid manner?</a:t>
            </a:r>
            <a:br>
              <a:rPr lang="en-US" sz="3100" dirty="0" smtClean="0"/>
            </a:br>
            <a:r>
              <a:rPr lang="en-US" sz="3100" dirty="0" smtClean="0"/>
              <a:t>      - How do we sustain this assessment over time?</a:t>
            </a:r>
            <a:br>
              <a:rPr lang="en-US" sz="3100" dirty="0" smtClean="0"/>
            </a:br>
            <a:r>
              <a:rPr lang="en-US" sz="3100" dirty="0"/>
              <a:t>	</a:t>
            </a:r>
            <a:r>
              <a:rPr lang="en-US" sz="3100" dirty="0" smtClean="0"/>
              <a:t>- How we evaluate the return on our investment? </a:t>
            </a:r>
            <a:r>
              <a:rPr lang="en-US" sz="3100" dirty="0"/>
              <a:t/>
            </a:r>
            <a:br>
              <a:rPr lang="en-US" sz="3100" dirty="0"/>
            </a:br>
            <a:r>
              <a:rPr lang="en-US" sz="3100" dirty="0"/>
              <a:t>	</a:t>
            </a:r>
            <a:br>
              <a:rPr lang="en-US" sz="3100" dirty="0"/>
            </a:br>
            <a:r>
              <a:rPr lang="en-US" sz="3100" dirty="0" smtClean="0"/>
              <a:t/>
            </a:r>
            <a:br>
              <a:rPr lang="en-US" sz="3100" dirty="0" smtClean="0"/>
            </a:br>
            <a:r>
              <a:rPr lang="en-US" sz="2400" dirty="0"/>
              <a:t>	</a:t>
            </a:r>
            <a:r>
              <a:rPr lang="en-US" sz="2400" dirty="0" smtClean="0"/>
              <a:t/>
            </a:r>
            <a:br>
              <a:rPr lang="en-US" sz="2400" dirty="0" smtClean="0"/>
            </a:br>
            <a:r>
              <a:rPr lang="en-US" sz="2400" dirty="0" smtClean="0"/>
              <a:t/>
            </a:r>
            <a:br>
              <a:rPr lang="en-US" sz="2400" dirty="0" smtClean="0"/>
            </a:br>
            <a:endParaRPr lang="en-US" sz="2400" dirty="0"/>
          </a:p>
        </p:txBody>
      </p:sp>
    </p:spTree>
    <p:extLst>
      <p:ext uri="{BB962C8B-B14F-4D97-AF65-F5344CB8AC3E}">
        <p14:creationId xmlns:p14="http://schemas.microsoft.com/office/powerpoint/2010/main" val="1262884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for the GEC</a:t>
            </a:r>
            <a:endParaRPr lang="en-US" dirty="0"/>
          </a:p>
        </p:txBody>
      </p:sp>
      <p:sp>
        <p:nvSpPr>
          <p:cNvPr id="3" name="Content Placeholder 2"/>
          <p:cNvSpPr>
            <a:spLocks noGrp="1"/>
          </p:cNvSpPr>
          <p:nvPr>
            <p:ph idx="1"/>
          </p:nvPr>
        </p:nvSpPr>
        <p:spPr/>
        <p:txBody>
          <a:bodyPr/>
          <a:lstStyle/>
          <a:p>
            <a:r>
              <a:rPr lang="en-US" dirty="0" smtClean="0"/>
              <a:t>Develop and pilot the competency-based instrument</a:t>
            </a:r>
          </a:p>
          <a:p>
            <a:r>
              <a:rPr lang="en-US" dirty="0" smtClean="0"/>
              <a:t>Identify how competencies are developed through curricula</a:t>
            </a:r>
          </a:p>
          <a:p>
            <a:pPr marL="0" indent="0">
              <a:buNone/>
            </a:pPr>
            <a:endParaRPr lang="en-US" dirty="0"/>
          </a:p>
        </p:txBody>
      </p:sp>
    </p:spTree>
    <p:extLst>
      <p:ext uri="{BB962C8B-B14F-4D97-AF65-F5344CB8AC3E}">
        <p14:creationId xmlns:p14="http://schemas.microsoft.com/office/powerpoint/2010/main" val="23210269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Returning to the Goal</a:t>
            </a:r>
            <a:endParaRPr lang="en-US" dirty="0"/>
          </a:p>
        </p:txBody>
      </p:sp>
      <p:sp>
        <p:nvSpPr>
          <p:cNvPr id="3" name="Content Placeholder 2"/>
          <p:cNvSpPr>
            <a:spLocks noGrp="1"/>
          </p:cNvSpPr>
          <p:nvPr>
            <p:ph idx="1"/>
          </p:nvPr>
        </p:nvSpPr>
        <p:spPr/>
        <p:txBody>
          <a:bodyPr/>
          <a:lstStyle/>
          <a:p>
            <a:r>
              <a:rPr lang="en-US" dirty="0" smtClean="0"/>
              <a:t>GEC’s focus is to assist the Board in its goal to</a:t>
            </a:r>
          </a:p>
          <a:p>
            <a:pPr lvl="1"/>
            <a:r>
              <a:rPr lang="en-US" dirty="0" smtClean="0"/>
              <a:t>Monitor system-level data regarding students’ achievement of competencies</a:t>
            </a:r>
          </a:p>
          <a:p>
            <a:pPr lvl="1"/>
            <a:r>
              <a:rPr lang="en-US" dirty="0" smtClean="0"/>
              <a:t>Provide faculty and academic leaders with information that helps them evaluate and improve the curriculum</a:t>
            </a:r>
          </a:p>
          <a:p>
            <a:pPr lvl="1"/>
            <a:r>
              <a:rPr lang="en-US" dirty="0" smtClean="0"/>
              <a:t>Produce graduates with the skills and flexibility to meet the needs of the 21</a:t>
            </a:r>
            <a:r>
              <a:rPr lang="en-US" baseline="30000" dirty="0" smtClean="0"/>
              <a:t>st</a:t>
            </a:r>
            <a:r>
              <a:rPr lang="en-US" dirty="0" smtClean="0"/>
              <a:t>-century workforce</a:t>
            </a:r>
            <a:endParaRPr lang="en-US" dirty="0"/>
          </a:p>
        </p:txBody>
      </p:sp>
    </p:spTree>
    <p:extLst>
      <p:ext uri="{BB962C8B-B14F-4D97-AF65-F5344CB8AC3E}">
        <p14:creationId xmlns:p14="http://schemas.microsoft.com/office/powerpoint/2010/main" val="2108383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smtClean="0"/>
              <a:t>Competencies and Curricula</a:t>
            </a:r>
            <a:endParaRPr lang="en-US" dirty="0"/>
          </a:p>
        </p:txBody>
      </p:sp>
      <p:sp>
        <p:nvSpPr>
          <p:cNvPr id="3" name="Content Placeholder 2"/>
          <p:cNvSpPr>
            <a:spLocks noGrp="1"/>
          </p:cNvSpPr>
          <p:nvPr>
            <p:ph idx="1"/>
          </p:nvPr>
        </p:nvSpPr>
        <p:spPr>
          <a:xfrm>
            <a:off x="457200" y="1600200"/>
            <a:ext cx="8229600" cy="4648200"/>
          </a:xfrm>
        </p:spPr>
        <p:txBody>
          <a:bodyPr>
            <a:normAutofit/>
          </a:bodyPr>
          <a:lstStyle/>
          <a:p>
            <a:pPr marL="0" indent="0">
              <a:buNone/>
            </a:pPr>
            <a:endParaRPr lang="en-US" dirty="0" smtClean="0"/>
          </a:p>
          <a:p>
            <a:pPr marL="0" indent="0">
              <a:buNone/>
            </a:pPr>
            <a:r>
              <a:rPr lang="en-US" dirty="0" smtClean="0"/>
              <a:t>Employers and faculty agree that students must have these key skills </a:t>
            </a:r>
            <a:r>
              <a:rPr lang="en-US" u="sng" dirty="0" smtClean="0"/>
              <a:t>and also</a:t>
            </a:r>
            <a:r>
              <a:rPr lang="en-US" dirty="0" smtClean="0"/>
              <a:t> be flexible or nimble in applying them to new and changing situations. </a:t>
            </a:r>
          </a:p>
          <a:p>
            <a:pPr marL="0" indent="0">
              <a:buNone/>
            </a:pPr>
            <a:endParaRPr lang="en-US" dirty="0"/>
          </a:p>
          <a:p>
            <a:pPr marL="0" indent="0">
              <a:buNone/>
            </a:pPr>
            <a:r>
              <a:rPr lang="en-US" dirty="0" smtClean="0"/>
              <a:t>This requires practicing these skills over multiple courses in multiple disciplines.</a:t>
            </a:r>
          </a:p>
        </p:txBody>
      </p:sp>
    </p:spTree>
    <p:extLst>
      <p:ext uri="{BB962C8B-B14F-4D97-AF65-F5344CB8AC3E}">
        <p14:creationId xmlns:p14="http://schemas.microsoft.com/office/powerpoint/2010/main" val="33017209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What we do now</a:t>
            </a:r>
            <a:endParaRPr lang="en-US" dirty="0"/>
          </a:p>
        </p:txBody>
      </p:sp>
    </p:spTree>
    <p:extLst>
      <p:ext uri="{BB962C8B-B14F-4D97-AF65-F5344CB8AC3E}">
        <p14:creationId xmlns:p14="http://schemas.microsoft.com/office/powerpoint/2010/main" val="3029916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Where we want to go</a:t>
            </a:r>
            <a:endParaRPr lang="en-US" dirty="0"/>
          </a:p>
        </p:txBody>
      </p:sp>
    </p:spTree>
    <p:extLst>
      <p:ext uri="{BB962C8B-B14F-4D97-AF65-F5344CB8AC3E}">
        <p14:creationId xmlns:p14="http://schemas.microsoft.com/office/powerpoint/2010/main" val="1441438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Time Our Future (2013)</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i="1" dirty="0" smtClean="0"/>
              <a:t>“There </a:t>
            </a:r>
            <a:r>
              <a:rPr lang="en-US" i="1" dirty="0"/>
              <a:t>are major challenges to effectively using student learning outcome data as a tool to improve the effectiveness of the </a:t>
            </a:r>
            <a:r>
              <a:rPr lang="en-US" i="1" dirty="0" smtClean="0"/>
              <a:t>curriculum </a:t>
            </a:r>
            <a:r>
              <a:rPr lang="en-US" i="1" dirty="0"/>
              <a:t>and the quality </a:t>
            </a:r>
            <a:r>
              <a:rPr lang="en-US" i="1" dirty="0" smtClean="0"/>
              <a:t>of </a:t>
            </a:r>
            <a:r>
              <a:rPr lang="en-US" i="1" dirty="0"/>
              <a:t>our higher education programs. There is no national consensus about a single methodology, sampling design, or test that can provide the types </a:t>
            </a:r>
            <a:r>
              <a:rPr lang="en-US" i="1" dirty="0" smtClean="0"/>
              <a:t>of </a:t>
            </a:r>
            <a:r>
              <a:rPr lang="en-US" i="1" dirty="0"/>
              <a:t>robust and granular student learning outcome data necessary to inform institutional or program improvement strategies</a:t>
            </a:r>
            <a:r>
              <a:rPr lang="en-US" i="1" dirty="0" smtClean="0"/>
              <a:t>.”</a:t>
            </a:r>
            <a:endParaRPr lang="en-US" i="1" dirty="0"/>
          </a:p>
          <a:p>
            <a:endParaRPr lang="en-US" dirty="0"/>
          </a:p>
        </p:txBody>
      </p:sp>
    </p:spTree>
    <p:extLst>
      <p:ext uri="{BB962C8B-B14F-4D97-AF65-F5344CB8AC3E}">
        <p14:creationId xmlns:p14="http://schemas.microsoft.com/office/powerpoint/2010/main" val="3992080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Guiding Questions</a:t>
            </a:r>
            <a:endParaRPr lang="en-US" dirty="0"/>
          </a:p>
        </p:txBody>
      </p:sp>
      <p:sp>
        <p:nvSpPr>
          <p:cNvPr id="3" name="Content Placeholder 2"/>
          <p:cNvSpPr>
            <a:spLocks noGrp="1"/>
          </p:cNvSpPr>
          <p:nvPr>
            <p:ph idx="1"/>
          </p:nvPr>
        </p:nvSpPr>
        <p:spPr/>
        <p:txBody>
          <a:bodyPr/>
          <a:lstStyle/>
          <a:p>
            <a:pPr lvl="0"/>
            <a:r>
              <a:rPr lang="en-US" dirty="0"/>
              <a:t>How do we assure that our students are learning the skills necessary for success in today’s dynamic and demanding workplaces and in life?</a:t>
            </a:r>
          </a:p>
          <a:p>
            <a:r>
              <a:rPr lang="en-US" dirty="0"/>
              <a:t>How do we assure that our curricula are robust and helping students develop those skills?</a:t>
            </a:r>
          </a:p>
          <a:p>
            <a:endParaRPr lang="en-US" dirty="0"/>
          </a:p>
        </p:txBody>
      </p:sp>
    </p:spTree>
    <p:extLst>
      <p:ext uri="{BB962C8B-B14F-4D97-AF65-F5344CB8AC3E}">
        <p14:creationId xmlns:p14="http://schemas.microsoft.com/office/powerpoint/2010/main" val="625766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lstStyle/>
          <a:p>
            <a:pPr>
              <a:spcAft>
                <a:spcPts val="600"/>
              </a:spcAft>
            </a:pPr>
            <a:r>
              <a:rPr lang="en-US" dirty="0" smtClean="0"/>
              <a:t>Review and identify competencies</a:t>
            </a:r>
          </a:p>
          <a:p>
            <a:pPr>
              <a:spcAft>
                <a:spcPts val="600"/>
              </a:spcAft>
            </a:pPr>
            <a:r>
              <a:rPr lang="en-US" dirty="0" smtClean="0"/>
              <a:t>Identify and address assessment challenges</a:t>
            </a:r>
          </a:p>
          <a:p>
            <a:pPr lvl="1">
              <a:spcAft>
                <a:spcPts val="600"/>
              </a:spcAft>
            </a:pPr>
            <a:r>
              <a:rPr lang="en-US" dirty="0" smtClean="0"/>
              <a:t>Pilot assessment approaches</a:t>
            </a:r>
          </a:p>
          <a:p>
            <a:pPr lvl="1">
              <a:spcAft>
                <a:spcPts val="600"/>
              </a:spcAft>
            </a:pPr>
            <a:r>
              <a:rPr lang="en-US" dirty="0" smtClean="0"/>
              <a:t>Recommend assessment strategy</a:t>
            </a:r>
          </a:p>
          <a:p>
            <a:pPr>
              <a:spcAft>
                <a:spcPts val="600"/>
              </a:spcAft>
            </a:pPr>
            <a:r>
              <a:rPr lang="en-US" dirty="0" smtClean="0"/>
              <a:t>Examine connection of competencies to curricula</a:t>
            </a:r>
            <a:endParaRPr lang="en-US" dirty="0"/>
          </a:p>
        </p:txBody>
      </p:sp>
    </p:spTree>
    <p:extLst>
      <p:ext uri="{BB962C8B-B14F-4D97-AF65-F5344CB8AC3E}">
        <p14:creationId xmlns:p14="http://schemas.microsoft.com/office/powerpoint/2010/main" val="2833953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Identifying Competencies</a:t>
            </a:r>
            <a:endParaRPr lang="en-US" dirty="0"/>
          </a:p>
        </p:txBody>
      </p:sp>
      <p:sp>
        <p:nvSpPr>
          <p:cNvPr id="4" name="Subtitle 3"/>
          <p:cNvSpPr>
            <a:spLocks noGrp="1"/>
          </p:cNvSpPr>
          <p:nvPr>
            <p:ph type="subTitle" idx="1"/>
          </p:nvPr>
        </p:nvSpPr>
        <p:spPr/>
        <p:txBody>
          <a:bodyPr/>
          <a:lstStyle/>
          <a:p>
            <a:r>
              <a:rPr lang="en-US" dirty="0" smtClean="0">
                <a:solidFill>
                  <a:schemeClr val="accent2"/>
                </a:solidFill>
              </a:rPr>
              <a:t>Critical Thinking</a:t>
            </a:r>
          </a:p>
          <a:p>
            <a:endParaRPr lang="en-US" dirty="0">
              <a:solidFill>
                <a:schemeClr val="accent2"/>
              </a:solidFill>
            </a:endParaRPr>
          </a:p>
          <a:p>
            <a:r>
              <a:rPr lang="en-US" dirty="0" smtClean="0">
                <a:solidFill>
                  <a:schemeClr val="accent2"/>
                </a:solidFill>
              </a:rPr>
              <a:t>Written Communication</a:t>
            </a:r>
            <a:endParaRPr lang="en-US" dirty="0">
              <a:solidFill>
                <a:schemeClr val="accent2"/>
              </a:solidFill>
            </a:endParaRPr>
          </a:p>
        </p:txBody>
      </p:sp>
    </p:spTree>
    <p:extLst>
      <p:ext uri="{BB962C8B-B14F-4D97-AF65-F5344CB8AC3E}">
        <p14:creationId xmlns:p14="http://schemas.microsoft.com/office/powerpoint/2010/main" val="4258684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UNC-GA">
  <a:themeElements>
    <a:clrScheme name="Custom 2">
      <a:dk1>
        <a:srgbClr val="660000"/>
      </a:dk1>
      <a:lt1>
        <a:srgbClr val="E0DAA1"/>
      </a:lt1>
      <a:dk2>
        <a:srgbClr val="5D1E08"/>
      </a:dk2>
      <a:lt2>
        <a:srgbClr val="E0DAA1"/>
      </a:lt2>
      <a:accent1>
        <a:srgbClr val="7D7A57"/>
      </a:accent1>
      <a:accent2>
        <a:srgbClr val="333333"/>
      </a:accent2>
      <a:accent3>
        <a:srgbClr val="B9B9B9"/>
      </a:accent3>
      <a:accent4>
        <a:srgbClr val="0D7686"/>
      </a:accent4>
      <a:accent5>
        <a:srgbClr val="A4BAC0"/>
      </a:accent5>
      <a:accent6>
        <a:srgbClr val="80BCA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UNC-GA_PowerPoint_Template</Template>
  <TotalTime>3553</TotalTime>
  <Words>2970</Words>
  <Application>Microsoft Office PowerPoint</Application>
  <PresentationFormat>On-screen Show (4:3)</PresentationFormat>
  <Paragraphs>196</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UNC-GA</vt:lpstr>
      <vt:lpstr>Update from the UNC General Education Council</vt:lpstr>
      <vt:lpstr>Nearly all [employers] surveyed (93%) agree, “a [job] candidate’s demonstrated capacity to  think critically, communicate clearly, and solve complex problems is more important than their undergraduate major.” </vt:lpstr>
      <vt:lpstr>Competencies and Curricula</vt:lpstr>
      <vt:lpstr>What we do now</vt:lpstr>
      <vt:lpstr>Where we want to go</vt:lpstr>
      <vt:lpstr>Our Time Our Future (2013)</vt:lpstr>
      <vt:lpstr>Guiding Questions</vt:lpstr>
      <vt:lpstr>Goals</vt:lpstr>
      <vt:lpstr>Identifying Competencies</vt:lpstr>
      <vt:lpstr>Existing Assessment at UNC</vt:lpstr>
      <vt:lpstr>Goals of Assessment</vt:lpstr>
      <vt:lpstr>Principles of Good Assessment</vt:lpstr>
      <vt:lpstr>GEC Recommendation</vt:lpstr>
      <vt:lpstr>Creating a System-wide Assessment of General Education Curriculum Learning Outcomes</vt:lpstr>
      <vt:lpstr>PowerPoint Presentation</vt:lpstr>
      <vt:lpstr>     1) Identify the purpose and uses of the assessment   - Who will use the test results and for what                purposes?    - How do we effectively make this a collaborative,          system-wide effort with buy-in and vested energy        shared by  students, faculty, administration   - What are the costs in terms of financial and temporal      investments?         </vt:lpstr>
      <vt:lpstr>I.     2) Test construction   -Who will design and develop the test specifications?  -Who will develop the items?   -How will the items be piloted?  -Who will develop the score scale?  -What claims do we wish to make about what is        being measured?  -Will benchmark levels of proficiency (standards) be         established?      </vt:lpstr>
      <vt:lpstr>I.      3) Test Administration   - Who would be tested?  - How would they be tested?  - When would they be tested?  - Who is responsible for overseeing the administration      of the assessments at each university?   - How do we insure a secure, valid administration?         </vt:lpstr>
      <vt:lpstr>I.      4) Scoring and analyzing the assessments   - Who will score the assessments?  - Who will conduct the psychometric analyses          (item/test analyses, reliability, test fairness for        groups of students, etc.)  - What is the format for reporting the results that        will  optimize utility?        </vt:lpstr>
      <vt:lpstr>  5) Test Results   - How will the test results be disseminated to users?  - How do results inform instruction and improve         pedagogical effectiveness?  - How do we insure that the results are used in a         valid manner?       - How do we sustain this assessment over time?  - How we evaluate the return on our investment?        </vt:lpstr>
      <vt:lpstr>Next steps for the GEC</vt:lpstr>
      <vt:lpstr>Returning to the Goal</vt:lpstr>
    </vt:vector>
  </TitlesOfParts>
  <Company>UAMS College of Public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from the UNC General Education Council</dc:title>
  <dc:creator>Katharine E. Stewart</dc:creator>
  <cp:lastModifiedBy>Joan Lorden</cp:lastModifiedBy>
  <cp:revision>70</cp:revision>
  <cp:lastPrinted>2014-02-18T17:21:33Z</cp:lastPrinted>
  <dcterms:created xsi:type="dcterms:W3CDTF">2014-01-29T16:58:20Z</dcterms:created>
  <dcterms:modified xsi:type="dcterms:W3CDTF">2014-03-27T13:04:52Z</dcterms:modified>
</cp:coreProperties>
</file>