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8" r:id="rId2"/>
    <p:sldId id="265" r:id="rId3"/>
    <p:sldId id="267" r:id="rId4"/>
    <p:sldId id="264" r:id="rId5"/>
    <p:sldId id="266" r:id="rId6"/>
    <p:sldId id="268" r:id="rId7"/>
    <p:sldId id="262" r:id="rId8"/>
    <p:sldId id="269" r:id="rId9"/>
    <p:sldId id="270" r:id="rId10"/>
    <p:sldId id="271" r:id="rId11"/>
    <p:sldId id="272" r:id="rId12"/>
  </p:sldIdLst>
  <p:sldSz cx="12192000" cy="6858000"/>
  <p:notesSz cx="6858000" cy="9144000"/>
  <p:embeddedFontLst>
    <p:embeddedFont>
      <p:font typeface="Oswald" panose="02000503000000000000" pitchFamily="2" charset="0"/>
      <p:regular r:id="rId14"/>
      <p:bold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i/k6uyB2sP+CxUdpp7UY5SCItUb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snapToObjects="1">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782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83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303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024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254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15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73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455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73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provost.charlotte.edu/academic-budget-personnel/handbook/c-review-reappointment-promotion-and-conferral-permanent-ten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2"/>
          <p:cNvSpPr txBox="1"/>
          <p:nvPr/>
        </p:nvSpPr>
        <p:spPr>
          <a:xfrm>
            <a:off x="1524000" y="1122363"/>
            <a:ext cx="9144000" cy="2387700"/>
          </a:xfrm>
          <a:prstGeom prst="rect">
            <a:avLst/>
          </a:prstGeom>
          <a:noFill/>
          <a:ln>
            <a:noFill/>
          </a:ln>
        </p:spPr>
        <p:txBody>
          <a:bodyPr spcFirstLastPara="1" wrap="square" lIns="91425" tIns="45700" rIns="91425" bIns="45700" anchor="ctr" anchorCtr="0">
            <a:normAutofit fontScale="62500" lnSpcReduction="20000"/>
          </a:bodyPr>
          <a:lstStyle/>
          <a:p>
            <a:pPr lvl="0" algn="ctr">
              <a:lnSpc>
                <a:spcPct val="90000"/>
              </a:lnSpc>
              <a:buClr>
                <a:schemeClr val="lt1"/>
              </a:buClr>
              <a:buSzPts val="8000"/>
            </a:pPr>
            <a:r>
              <a:rPr lang="en-US" sz="8000" i="1" dirty="0">
                <a:solidFill>
                  <a:schemeClr val="bg1"/>
                </a:solidFill>
              </a:rPr>
              <a:t>Best Practices in Review: Racial  Equity and Response to Pandemic Effects </a:t>
            </a:r>
            <a:endParaRPr sz="8000" dirty="0">
              <a:solidFill>
                <a:schemeClr val="bg1"/>
              </a:solidFill>
              <a:latin typeface="Oswald"/>
              <a:ea typeface="Oswald"/>
              <a:cs typeface="Oswald"/>
              <a:sym typeface="Oswald"/>
            </a:endParaRPr>
          </a:p>
        </p:txBody>
      </p:sp>
      <p:sp>
        <p:nvSpPr>
          <p:cNvPr id="95" name="Google Shape;95;p2"/>
          <p:cNvSpPr txBox="1"/>
          <p:nvPr/>
        </p:nvSpPr>
        <p:spPr>
          <a:xfrm>
            <a:off x="1380162" y="3510063"/>
            <a:ext cx="9144000" cy="1655762"/>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ctr" rtl="0">
              <a:lnSpc>
                <a:spcPct val="90000"/>
              </a:lnSpc>
              <a:spcBef>
                <a:spcPts val="0"/>
              </a:spcBef>
              <a:spcAft>
                <a:spcPts val="0"/>
              </a:spcAft>
              <a:buClr>
                <a:schemeClr val="lt1"/>
              </a:buClr>
              <a:buSzPts val="3600"/>
              <a:buFont typeface="Arial"/>
              <a:buNone/>
            </a:pPr>
            <a:r>
              <a:rPr lang="en-US" sz="3800" b="0" i="0" u="none" strike="noStrike" cap="none" dirty="0">
                <a:solidFill>
                  <a:schemeClr val="bg1"/>
                </a:solidFill>
                <a:latin typeface="Arial"/>
                <a:ea typeface="Arial"/>
                <a:cs typeface="Arial"/>
                <a:sym typeface="Arial"/>
              </a:rPr>
              <a:t>Yvette </a:t>
            </a:r>
            <a:r>
              <a:rPr lang="en-US" sz="3800" b="0" i="0" u="none" strike="noStrike" cap="none" dirty="0" err="1">
                <a:solidFill>
                  <a:schemeClr val="bg1"/>
                </a:solidFill>
                <a:latin typeface="Arial"/>
                <a:ea typeface="Arial"/>
                <a:cs typeface="Arial"/>
                <a:sym typeface="Arial"/>
              </a:rPr>
              <a:t>Huet</a:t>
            </a:r>
            <a:endParaRPr lang="en-US" sz="3800" b="0" i="0" u="none" strike="noStrike" cap="none" dirty="0">
              <a:solidFill>
                <a:schemeClr val="bg1"/>
              </a:solidFill>
              <a:latin typeface="Arial"/>
              <a:ea typeface="Arial"/>
              <a:cs typeface="Arial"/>
              <a:sym typeface="Arial"/>
            </a:endParaRPr>
          </a:p>
          <a:p>
            <a:pPr marL="0" marR="0" lvl="0" indent="0" algn="ctr" rtl="0">
              <a:lnSpc>
                <a:spcPct val="90000"/>
              </a:lnSpc>
              <a:spcBef>
                <a:spcPts val="0"/>
              </a:spcBef>
              <a:spcAft>
                <a:spcPts val="0"/>
              </a:spcAft>
              <a:buClr>
                <a:schemeClr val="lt1"/>
              </a:buClr>
              <a:buSzPts val="3600"/>
              <a:buFont typeface="Arial"/>
              <a:buNone/>
            </a:pPr>
            <a:endParaRPr lang="en-US" sz="6500" b="0" i="0" u="none" strike="noStrike" cap="none" dirty="0">
              <a:solidFill>
                <a:schemeClr val="bg1"/>
              </a:solidFill>
              <a:latin typeface="Arial"/>
              <a:ea typeface="Arial"/>
              <a:cs typeface="Arial"/>
              <a:sym typeface="Arial"/>
            </a:endParaRPr>
          </a:p>
          <a:p>
            <a:pPr algn="ctr"/>
            <a:r>
              <a:rPr lang="en-US" sz="3000" dirty="0">
                <a:solidFill>
                  <a:schemeClr val="bg1"/>
                </a:solidFill>
              </a:rPr>
              <a:t>Faculty Equity Audit Working Group </a:t>
            </a:r>
          </a:p>
          <a:p>
            <a:pPr algn="ctr"/>
            <a:r>
              <a:rPr lang="en-US" sz="3000" dirty="0">
                <a:solidFill>
                  <a:schemeClr val="bg1"/>
                </a:solidFill>
              </a:rPr>
              <a:t>(Ad Hoc subcommittee of FESC formed by the Provost in Fall 2020)</a:t>
            </a:r>
            <a:endParaRPr lang="en-US" sz="6500" dirty="0">
              <a:solidFill>
                <a:schemeClr val="bg1"/>
              </a:solidFill>
            </a:endParaRPr>
          </a:p>
          <a:p>
            <a:r>
              <a:rPr lang="en-US" sz="3600" dirty="0">
                <a:solidFill>
                  <a:schemeClr val="bg1"/>
                </a:solidFill>
              </a:rPr>
              <a:t/>
            </a:r>
            <a:br>
              <a:rPr lang="en-US" sz="3600" dirty="0">
                <a:solidFill>
                  <a:schemeClr val="bg1"/>
                </a:solidFill>
              </a:rPr>
            </a:br>
            <a:endParaRP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Shape 117"/>
        <p:cNvGrpSpPr/>
        <p:nvPr/>
      </p:nvGrpSpPr>
      <p:grpSpPr>
        <a:xfrm>
          <a:off x="0" y="0"/>
          <a:ext cx="0" cy="0"/>
          <a:chOff x="0" y="0"/>
          <a:chExt cx="0" cy="0"/>
        </a:xfrm>
      </p:grpSpPr>
      <p:sp>
        <p:nvSpPr>
          <p:cNvPr id="2" name="Title 1">
            <a:extLst>
              <a:ext uri="{FF2B5EF4-FFF2-40B4-BE49-F238E27FC236}">
                <a16:creationId xmlns:a16="http://schemas.microsoft.com/office/drawing/2014/main" id="{D6BB4934-A741-954C-B971-123E5D5B6A9D}"/>
              </a:ext>
            </a:extLst>
          </p:cNvPr>
          <p:cNvSpPr>
            <a:spLocks noGrp="1"/>
          </p:cNvSpPr>
          <p:nvPr>
            <p:ph type="title"/>
          </p:nvPr>
        </p:nvSpPr>
        <p:spPr>
          <a:xfrm>
            <a:off x="766281" y="554375"/>
            <a:ext cx="10515600" cy="1325563"/>
          </a:xfrm>
        </p:spPr>
        <p:txBody>
          <a:bodyPr>
            <a:normAutofit/>
          </a:bodyPr>
          <a:lstStyle/>
          <a:p>
            <a:r>
              <a:rPr lang="en-US" dirty="0"/>
              <a:t>College and University Level Review of RPT Guidelines </a:t>
            </a:r>
            <a:endParaRPr lang="en-US" b="1" dirty="0"/>
          </a:p>
        </p:txBody>
      </p:sp>
      <p:sp>
        <p:nvSpPr>
          <p:cNvPr id="3" name="Text Placeholder 2">
            <a:extLst>
              <a:ext uri="{FF2B5EF4-FFF2-40B4-BE49-F238E27FC236}">
                <a16:creationId xmlns:a16="http://schemas.microsoft.com/office/drawing/2014/main" id="{2CF6848F-C2DA-CC46-A479-C4F713439FBA}"/>
              </a:ext>
            </a:extLst>
          </p:cNvPr>
          <p:cNvSpPr>
            <a:spLocks noGrp="1"/>
          </p:cNvSpPr>
          <p:nvPr>
            <p:ph type="body" idx="1"/>
          </p:nvPr>
        </p:nvSpPr>
        <p:spPr>
          <a:xfrm>
            <a:off x="838200" y="2301411"/>
            <a:ext cx="10515600" cy="4265970"/>
          </a:xfrm>
        </p:spPr>
        <p:txBody>
          <a:bodyPr>
            <a:normAutofit/>
          </a:bodyPr>
          <a:lstStyle/>
          <a:p>
            <a:pPr marL="114300" indent="0">
              <a:buNone/>
            </a:pPr>
            <a:r>
              <a:rPr lang="en-US" dirty="0"/>
              <a:t>Current policy does not require that departments seek college or university-level review of RPT guidelines, although some units choose to seek feedback.  This recommendation formalizes that departments and colleges seek higher-level review of revisions to ensure guidelines are aligned with institutional policy and best practices.  Departmental guidelines should be reviewed at the college level; college guidelines should be reviewed at the university-level.    </a:t>
            </a:r>
            <a:br>
              <a:rPr lang="en-US" dirty="0"/>
            </a:br>
            <a:r>
              <a:rPr lang="en-US" dirty="0"/>
              <a:t/>
            </a:r>
            <a:br>
              <a:rPr lang="en-US" dirty="0"/>
            </a:br>
            <a:endParaRPr lang="en-US" dirty="0"/>
          </a:p>
        </p:txBody>
      </p:sp>
    </p:spTree>
    <p:extLst>
      <p:ext uri="{BB962C8B-B14F-4D97-AF65-F5344CB8AC3E}">
        <p14:creationId xmlns:p14="http://schemas.microsoft.com/office/powerpoint/2010/main" val="3098766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Shape 117"/>
        <p:cNvGrpSpPr/>
        <p:nvPr/>
      </p:nvGrpSpPr>
      <p:grpSpPr>
        <a:xfrm>
          <a:off x="0" y="0"/>
          <a:ext cx="0" cy="0"/>
          <a:chOff x="0" y="0"/>
          <a:chExt cx="0" cy="0"/>
        </a:xfrm>
      </p:grpSpPr>
      <p:sp>
        <p:nvSpPr>
          <p:cNvPr id="2" name="Title 1">
            <a:extLst>
              <a:ext uri="{FF2B5EF4-FFF2-40B4-BE49-F238E27FC236}">
                <a16:creationId xmlns:a16="http://schemas.microsoft.com/office/drawing/2014/main" id="{D6BB4934-A741-954C-B971-123E5D5B6A9D}"/>
              </a:ext>
            </a:extLst>
          </p:cNvPr>
          <p:cNvSpPr>
            <a:spLocks noGrp="1"/>
          </p:cNvSpPr>
          <p:nvPr>
            <p:ph type="title"/>
          </p:nvPr>
        </p:nvSpPr>
        <p:spPr>
          <a:xfrm>
            <a:off x="501721" y="780406"/>
            <a:ext cx="11188557" cy="1325563"/>
          </a:xfrm>
        </p:spPr>
        <p:txBody>
          <a:bodyPr>
            <a:normAutofit fontScale="90000"/>
          </a:bodyPr>
          <a:lstStyle/>
          <a:p>
            <a:r>
              <a:rPr lang="en-US" sz="3600" dirty="0"/>
              <a:t>In revising RPT guidelines, the following additional items should be considered to promote equity as we review for excellence</a:t>
            </a:r>
            <a:r>
              <a:rPr lang="en-US" dirty="0"/>
              <a:t/>
            </a:r>
            <a:br>
              <a:rPr lang="en-US" dirty="0"/>
            </a:br>
            <a:endParaRPr lang="en-US" dirty="0"/>
          </a:p>
        </p:txBody>
      </p:sp>
      <p:sp>
        <p:nvSpPr>
          <p:cNvPr id="3" name="Text Placeholder 2">
            <a:extLst>
              <a:ext uri="{FF2B5EF4-FFF2-40B4-BE49-F238E27FC236}">
                <a16:creationId xmlns:a16="http://schemas.microsoft.com/office/drawing/2014/main" id="{2CF6848F-C2DA-CC46-A479-C4F713439FBA}"/>
              </a:ext>
            </a:extLst>
          </p:cNvPr>
          <p:cNvSpPr>
            <a:spLocks noGrp="1"/>
          </p:cNvSpPr>
          <p:nvPr>
            <p:ph type="body" idx="1"/>
          </p:nvPr>
        </p:nvSpPr>
        <p:spPr>
          <a:xfrm>
            <a:off x="501721" y="1561673"/>
            <a:ext cx="11188556" cy="5424754"/>
          </a:xfrm>
        </p:spPr>
        <p:txBody>
          <a:bodyPr>
            <a:normAutofit fontScale="25000" lnSpcReduction="20000"/>
          </a:bodyPr>
          <a:lstStyle/>
          <a:p>
            <a:pPr fontAlgn="base"/>
            <a:r>
              <a:rPr lang="en-US" sz="6400" dirty="0"/>
              <a:t>Achievement(s) and Expectation should be reviewed with respect to opportunities and restrictions faced by faculty (e.g. pandemic) and with an asset-based focus</a:t>
            </a:r>
          </a:p>
          <a:p>
            <a:pPr fontAlgn="base"/>
            <a:r>
              <a:rPr lang="en-US" sz="6400" dirty="0"/>
              <a:t>Flexibility - regarding time frames for meeting expectations; types of activities; productivity should be identified in ranges</a:t>
            </a:r>
          </a:p>
          <a:p>
            <a:pPr fontAlgn="base"/>
            <a:r>
              <a:rPr lang="en-US" sz="6400" dirty="0"/>
              <a:t>Faculty have different roles and responsibilities within a department and the context of these are important to understand in the review process. We should strive to make invisible work that is valuable, visible and reviewed.</a:t>
            </a:r>
          </a:p>
          <a:p>
            <a:pPr fontAlgn="base"/>
            <a:r>
              <a:rPr lang="en-US" sz="6400" dirty="0"/>
              <a:t>Impact of scholarship. These items should be clearly delineated and be broadly based because individuals are more likely to engage in work that is described as valued by the institution.</a:t>
            </a:r>
          </a:p>
          <a:p>
            <a:pPr lvl="1" fontAlgn="base"/>
            <a:r>
              <a:rPr lang="en-US" sz="5600" dirty="0"/>
              <a:t>Contributions of peer-reviewed articles, presentations, exhibitions, performances, etc.</a:t>
            </a:r>
          </a:p>
          <a:p>
            <a:pPr lvl="1" fontAlgn="base"/>
            <a:r>
              <a:rPr lang="en-US" sz="5600" dirty="0"/>
              <a:t>Grants or contracts</a:t>
            </a:r>
          </a:p>
          <a:p>
            <a:pPr fontAlgn="base"/>
            <a:r>
              <a:rPr lang="en-US" sz="6400" dirty="0"/>
              <a:t>Other avenues through which scholarship impacts communities (public engagement or community engaged scholarship) based on the person’s academic credentials, reputation and knowledge but not necessarily a grant or even subject to peer review.</a:t>
            </a:r>
          </a:p>
          <a:p>
            <a:pPr fontAlgn="base"/>
            <a:r>
              <a:rPr lang="en-US" sz="6400" dirty="0"/>
              <a:t>non-academic press books</a:t>
            </a:r>
          </a:p>
          <a:p>
            <a:pPr fontAlgn="base"/>
            <a:r>
              <a:rPr lang="en-US" sz="6400" dirty="0"/>
              <a:t>talks to the general public</a:t>
            </a:r>
          </a:p>
          <a:p>
            <a:pPr fontAlgn="base"/>
            <a:r>
              <a:rPr lang="en-US" sz="6400" dirty="0"/>
              <a:t>Interviews with the media</a:t>
            </a:r>
          </a:p>
          <a:p>
            <a:pPr fontAlgn="base"/>
            <a:r>
              <a:rPr lang="en-US" sz="6400" dirty="0"/>
              <a:t>Podcasts, Blogs, or Social media content</a:t>
            </a:r>
          </a:p>
          <a:p>
            <a:pPr fontAlgn="base"/>
            <a:r>
              <a:rPr lang="en-US" sz="6400" dirty="0"/>
              <a:t>consulting (paid or not paid) work with agencies, institutions, non- profits, etc.</a:t>
            </a:r>
          </a:p>
          <a:p>
            <a:pPr fontAlgn="base"/>
            <a:r>
              <a:rPr lang="en-US" sz="6400" dirty="0"/>
              <a:t>Other measures of impact: adoption of work products by academic or non- academic institutions, policy influence, </a:t>
            </a:r>
          </a:p>
          <a:p>
            <a:pPr marL="114300" indent="0" fontAlgn="base">
              <a:buNone/>
            </a:pPr>
            <a:r>
              <a:rPr lang="en-US" sz="6400" dirty="0"/>
              <a:t>	 and resonance with identifiable communities.</a:t>
            </a:r>
          </a:p>
          <a:p>
            <a:pPr marL="114300" indent="0">
              <a:buNone/>
            </a:pPr>
            <a:r>
              <a:rPr lang="en-US" dirty="0"/>
              <a:t/>
            </a:r>
            <a:br>
              <a:rPr lang="en-US" dirty="0"/>
            </a:br>
            <a:endParaRPr lang="en-US" dirty="0"/>
          </a:p>
        </p:txBody>
      </p:sp>
    </p:spTree>
    <p:extLst>
      <p:ext uri="{BB962C8B-B14F-4D97-AF65-F5344CB8AC3E}">
        <p14:creationId xmlns:p14="http://schemas.microsoft.com/office/powerpoint/2010/main" val="634856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Shape 117"/>
        <p:cNvGrpSpPr/>
        <p:nvPr/>
      </p:nvGrpSpPr>
      <p:grpSpPr>
        <a:xfrm>
          <a:off x="0" y="0"/>
          <a:ext cx="0" cy="0"/>
          <a:chOff x="0" y="0"/>
          <a:chExt cx="0" cy="0"/>
        </a:xfrm>
      </p:grpSpPr>
      <p:sp>
        <p:nvSpPr>
          <p:cNvPr id="118" name="Google Shape;118;p6"/>
          <p:cNvSpPr txBox="1"/>
          <p:nvPr/>
        </p:nvSpPr>
        <p:spPr>
          <a:xfrm>
            <a:off x="590550" y="292100"/>
            <a:ext cx="11010900" cy="6718300"/>
          </a:xfrm>
          <a:prstGeom prst="rect">
            <a:avLst/>
          </a:prstGeom>
          <a:noFill/>
          <a:ln>
            <a:noFill/>
          </a:ln>
        </p:spPr>
        <p:txBody>
          <a:bodyPr spcFirstLastPara="1" wrap="square" lIns="91425" tIns="45700" rIns="91425" bIns="45700" anchor="ctr" anchorCtr="0">
            <a:normAutofit/>
          </a:bodyPr>
          <a:lstStyle/>
          <a:p>
            <a:pPr marL="285750" indent="-285750" fontAlgn="base">
              <a:buFont typeface="Arial" panose="020B0604020202020204" pitchFamily="34" charset="0"/>
              <a:buChar char="•"/>
            </a:pPr>
            <a:r>
              <a:rPr lang="en-US" sz="2800" dirty="0"/>
              <a:t>The pandemic has changed faculty workloads, raised stress levels, and compounded inequities not just here but across the nation</a:t>
            </a:r>
          </a:p>
          <a:p>
            <a:pPr marL="285750" indent="-285750" fontAlgn="base">
              <a:buFont typeface="Arial" panose="020B0604020202020204" pitchFamily="34" charset="0"/>
              <a:buChar char="•"/>
            </a:pPr>
            <a:r>
              <a:rPr lang="en-US" sz="2800" dirty="0"/>
              <a:t>One particular area of concern for faculty is reviews–annual reviews and promotion, tenure, reappointment.</a:t>
            </a:r>
          </a:p>
          <a:p>
            <a:pPr marL="285750" indent="-285750" fontAlgn="base">
              <a:buFont typeface="Arial" panose="020B0604020202020204" pitchFamily="34" charset="0"/>
              <a:buChar char="•"/>
            </a:pPr>
            <a:r>
              <a:rPr lang="en-US" sz="2800" dirty="0"/>
              <a:t>It is clear that the pandemic is and will amplify preexisting inequities in faculty promotion and tenure processes gender and racial bias in student evaluations of teaching teaching and service loads tenure evaluation processes Work that is often not recognized or rewarded (invisible) and often done by women and faculty of color has increased. </a:t>
            </a:r>
          </a:p>
          <a:p>
            <a:pPr marL="285750" lvl="1" indent="-285750" fontAlgn="base">
              <a:buFont typeface="Arial" panose="020B0604020202020204" pitchFamily="34" charset="0"/>
              <a:buChar char="•"/>
            </a:pPr>
            <a:r>
              <a:rPr lang="en-US" sz="2800" dirty="0"/>
              <a:t>Student care activities</a:t>
            </a:r>
          </a:p>
          <a:p>
            <a:pPr marL="285750" lvl="1" indent="-285750" fontAlgn="base">
              <a:buFont typeface="Arial" panose="020B0604020202020204" pitchFamily="34" charset="0"/>
              <a:buChar char="•"/>
            </a:pPr>
            <a:r>
              <a:rPr lang="en-US" sz="2800" dirty="0"/>
              <a:t>Supporting colleagues in their transition to online teaching</a:t>
            </a:r>
          </a:p>
          <a:p>
            <a:pPr marL="0" marR="0" lvl="0" indent="0" algn="ctr" rtl="0">
              <a:lnSpc>
                <a:spcPct val="90000"/>
              </a:lnSpc>
              <a:spcBef>
                <a:spcPts val="0"/>
              </a:spcBef>
              <a:spcAft>
                <a:spcPts val="0"/>
              </a:spcAft>
              <a:buClr>
                <a:schemeClr val="lt1"/>
              </a:buClr>
              <a:buSzPts val="8000"/>
              <a:buFont typeface="Oswald"/>
              <a:buNone/>
            </a:pPr>
            <a:r>
              <a:rPr lang="en-US" sz="4800" b="0" i="0" u="none" strike="noStrike" cap="none" dirty="0">
                <a:solidFill>
                  <a:schemeClr val="lt1"/>
                </a:solidFill>
                <a:latin typeface="Oswald"/>
                <a:ea typeface="Oswald"/>
                <a:cs typeface="Oswald"/>
                <a:sym typeface="Oswald"/>
              </a:rPr>
              <a:t> </a:t>
            </a:r>
            <a:endParaRPr sz="900" dirty="0"/>
          </a:p>
        </p:txBody>
      </p:sp>
    </p:spTree>
    <p:extLst>
      <p:ext uri="{BB962C8B-B14F-4D97-AF65-F5344CB8AC3E}">
        <p14:creationId xmlns:p14="http://schemas.microsoft.com/office/powerpoint/2010/main" val="3486717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Shape 117"/>
        <p:cNvGrpSpPr/>
        <p:nvPr/>
      </p:nvGrpSpPr>
      <p:grpSpPr>
        <a:xfrm>
          <a:off x="0" y="0"/>
          <a:ext cx="0" cy="0"/>
          <a:chOff x="0" y="0"/>
          <a:chExt cx="0" cy="0"/>
        </a:xfrm>
      </p:grpSpPr>
      <p:sp>
        <p:nvSpPr>
          <p:cNvPr id="2" name="Title 1">
            <a:extLst>
              <a:ext uri="{FF2B5EF4-FFF2-40B4-BE49-F238E27FC236}">
                <a16:creationId xmlns:a16="http://schemas.microsoft.com/office/drawing/2014/main" id="{37591471-2E99-0C4F-8EE8-FD4BCE7EDAD8}"/>
              </a:ext>
            </a:extLst>
          </p:cNvPr>
          <p:cNvSpPr>
            <a:spLocks noGrp="1"/>
          </p:cNvSpPr>
          <p:nvPr>
            <p:ph type="title"/>
          </p:nvPr>
        </p:nvSpPr>
        <p:spPr/>
        <p:txBody>
          <a:bodyPr/>
          <a:lstStyle/>
          <a:p>
            <a:r>
              <a:rPr lang="en-US" dirty="0"/>
              <a:t>What is/has been happening nationally?</a:t>
            </a:r>
          </a:p>
        </p:txBody>
      </p:sp>
      <p:sp>
        <p:nvSpPr>
          <p:cNvPr id="3" name="Text Placeholder 2">
            <a:extLst>
              <a:ext uri="{FF2B5EF4-FFF2-40B4-BE49-F238E27FC236}">
                <a16:creationId xmlns:a16="http://schemas.microsoft.com/office/drawing/2014/main" id="{A6A2075B-0585-7943-88FA-F3CFD6EDAAE5}"/>
              </a:ext>
            </a:extLst>
          </p:cNvPr>
          <p:cNvSpPr>
            <a:spLocks noGrp="1"/>
          </p:cNvSpPr>
          <p:nvPr>
            <p:ph type="body" idx="1"/>
          </p:nvPr>
        </p:nvSpPr>
        <p:spPr/>
        <p:txBody>
          <a:bodyPr>
            <a:normAutofit fontScale="92500" lnSpcReduction="20000"/>
          </a:bodyPr>
          <a:lstStyle/>
          <a:p>
            <a:r>
              <a:rPr lang="en-US" dirty="0"/>
              <a:t>Policies have been announced to mitigate the anticipated loss of productivity attributable to COVID-19. </a:t>
            </a:r>
          </a:p>
          <a:p>
            <a:r>
              <a:rPr lang="en-US" dirty="0"/>
              <a:t>BUT these policies do not address equity. </a:t>
            </a:r>
          </a:p>
          <a:p>
            <a:r>
              <a:rPr lang="en-US" dirty="0"/>
              <a:t>Like UNC Charlotte other institutions implemented:</a:t>
            </a:r>
          </a:p>
          <a:p>
            <a:pPr lvl="1"/>
            <a:r>
              <a:rPr lang="en-US" dirty="0"/>
              <a:t>student teaching evaluations excluded for the spring 2020 term. </a:t>
            </a:r>
          </a:p>
          <a:p>
            <a:pPr lvl="1"/>
            <a:r>
              <a:rPr lang="en-US" dirty="0"/>
              <a:t>Tenure clock extensions to offset reduced research productivity</a:t>
            </a:r>
          </a:p>
          <a:p>
            <a:pPr lvl="2"/>
            <a:r>
              <a:rPr lang="en-US" dirty="0"/>
              <a:t>Extensions decrease long-term earning potential, especially if faculty have taken more than one extension. </a:t>
            </a:r>
          </a:p>
          <a:p>
            <a:pPr lvl="2"/>
            <a:r>
              <a:rPr lang="en-US" dirty="0"/>
              <a:t>These extensions can exclude faculty members from positions of power that require tenure. </a:t>
            </a:r>
          </a:p>
          <a:p>
            <a:pPr lvl="3"/>
            <a:r>
              <a:rPr lang="en-US" dirty="0"/>
              <a:t>It will prevent them from applying certain grants </a:t>
            </a:r>
          </a:p>
          <a:p>
            <a:pPr lvl="3"/>
            <a:r>
              <a:rPr lang="en-US" dirty="0"/>
              <a:t>Tenure clock measures will also make the faculty member out of sync with funding mechanisms with time restrictions, such as years after PhD earned.</a:t>
            </a:r>
          </a:p>
          <a:p>
            <a:pPr lvl="2"/>
            <a:r>
              <a:rPr lang="en-US" dirty="0"/>
              <a:t>SO -Tenure and promotion clock extensions are not a panacea to accommodate faculty experiencing challenges and delays in the research domain.</a:t>
            </a:r>
          </a:p>
          <a:p>
            <a:endParaRPr lang="en-US" dirty="0"/>
          </a:p>
        </p:txBody>
      </p:sp>
    </p:spTree>
    <p:extLst>
      <p:ext uri="{BB962C8B-B14F-4D97-AF65-F5344CB8AC3E}">
        <p14:creationId xmlns:p14="http://schemas.microsoft.com/office/powerpoint/2010/main" val="1890419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Shape 117"/>
        <p:cNvGrpSpPr/>
        <p:nvPr/>
      </p:nvGrpSpPr>
      <p:grpSpPr>
        <a:xfrm>
          <a:off x="0" y="0"/>
          <a:ext cx="0" cy="0"/>
          <a:chOff x="0" y="0"/>
          <a:chExt cx="0" cy="0"/>
        </a:xfrm>
      </p:grpSpPr>
      <p:sp>
        <p:nvSpPr>
          <p:cNvPr id="2" name="Title 1">
            <a:extLst>
              <a:ext uri="{FF2B5EF4-FFF2-40B4-BE49-F238E27FC236}">
                <a16:creationId xmlns:a16="http://schemas.microsoft.com/office/drawing/2014/main" id="{4E85FD4C-E7AE-D042-AD83-EF62FA004FCE}"/>
              </a:ext>
            </a:extLst>
          </p:cNvPr>
          <p:cNvSpPr>
            <a:spLocks noGrp="1"/>
          </p:cNvSpPr>
          <p:nvPr>
            <p:ph type="title"/>
          </p:nvPr>
        </p:nvSpPr>
        <p:spPr/>
        <p:txBody>
          <a:bodyPr/>
          <a:lstStyle/>
          <a:p>
            <a:r>
              <a:rPr lang="en-US" dirty="0"/>
              <a:t>What can we do?	</a:t>
            </a:r>
          </a:p>
        </p:txBody>
      </p:sp>
      <p:sp>
        <p:nvSpPr>
          <p:cNvPr id="3" name="Text Placeholder 2">
            <a:extLst>
              <a:ext uri="{FF2B5EF4-FFF2-40B4-BE49-F238E27FC236}">
                <a16:creationId xmlns:a16="http://schemas.microsoft.com/office/drawing/2014/main" id="{AE0F6AD7-02AA-4344-85CE-4BAECCB68D6A}"/>
              </a:ext>
            </a:extLst>
          </p:cNvPr>
          <p:cNvSpPr>
            <a:spLocks noGrp="1"/>
          </p:cNvSpPr>
          <p:nvPr>
            <p:ph type="body" idx="1"/>
          </p:nvPr>
        </p:nvSpPr>
        <p:spPr/>
        <p:txBody>
          <a:bodyPr/>
          <a:lstStyle/>
          <a:p>
            <a:r>
              <a:rPr lang="en-US" dirty="0"/>
              <a:t>We need to consider how to make adjustments for the current pandemic context</a:t>
            </a:r>
          </a:p>
          <a:p>
            <a:r>
              <a:rPr lang="en-US" dirty="0"/>
              <a:t>BUT ALSO we need to be more proactive</a:t>
            </a:r>
          </a:p>
          <a:p>
            <a:pPr lvl="1"/>
            <a:r>
              <a:rPr lang="en-US" dirty="0"/>
              <a:t>What does review look like as we move forward?</a:t>
            </a:r>
          </a:p>
          <a:p>
            <a:endParaRPr lang="en-US" dirty="0"/>
          </a:p>
        </p:txBody>
      </p:sp>
    </p:spTree>
    <p:extLst>
      <p:ext uri="{BB962C8B-B14F-4D97-AF65-F5344CB8AC3E}">
        <p14:creationId xmlns:p14="http://schemas.microsoft.com/office/powerpoint/2010/main" val="1390586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Shape 117"/>
        <p:cNvGrpSpPr/>
        <p:nvPr/>
      </p:nvGrpSpPr>
      <p:grpSpPr>
        <a:xfrm>
          <a:off x="0" y="0"/>
          <a:ext cx="0" cy="0"/>
          <a:chOff x="0" y="0"/>
          <a:chExt cx="0" cy="0"/>
        </a:xfrm>
      </p:grpSpPr>
      <p:sp>
        <p:nvSpPr>
          <p:cNvPr id="3" name="Title 2">
            <a:extLst>
              <a:ext uri="{FF2B5EF4-FFF2-40B4-BE49-F238E27FC236}">
                <a16:creationId xmlns:a16="http://schemas.microsoft.com/office/drawing/2014/main" id="{A72C5675-9BB4-2B48-8167-5B5DE2B5150E}"/>
              </a:ext>
            </a:extLst>
          </p:cNvPr>
          <p:cNvSpPr>
            <a:spLocks noGrp="1"/>
          </p:cNvSpPr>
          <p:nvPr>
            <p:ph type="title"/>
          </p:nvPr>
        </p:nvSpPr>
        <p:spPr>
          <a:xfrm>
            <a:off x="838200" y="457199"/>
            <a:ext cx="10515600" cy="1325563"/>
          </a:xfrm>
        </p:spPr>
        <p:txBody>
          <a:bodyPr/>
          <a:lstStyle/>
          <a:p>
            <a:pPr algn="ctr"/>
            <a:r>
              <a:rPr lang="en-US" dirty="0"/>
              <a:t>Best Practices in Review</a:t>
            </a:r>
          </a:p>
        </p:txBody>
      </p:sp>
      <p:sp>
        <p:nvSpPr>
          <p:cNvPr id="4" name="Text Placeholder 3">
            <a:extLst>
              <a:ext uri="{FF2B5EF4-FFF2-40B4-BE49-F238E27FC236}">
                <a16:creationId xmlns:a16="http://schemas.microsoft.com/office/drawing/2014/main" id="{4ACAAEA5-BE68-0B41-96A7-BE3150E67682}"/>
              </a:ext>
            </a:extLst>
          </p:cNvPr>
          <p:cNvSpPr>
            <a:spLocks noGrp="1"/>
          </p:cNvSpPr>
          <p:nvPr>
            <p:ph type="body" idx="1"/>
          </p:nvPr>
        </p:nvSpPr>
        <p:spPr>
          <a:xfrm>
            <a:off x="838200" y="1562100"/>
            <a:ext cx="10515600" cy="4716463"/>
          </a:xfrm>
        </p:spPr>
        <p:txBody>
          <a:bodyPr>
            <a:normAutofit/>
          </a:bodyPr>
          <a:lstStyle/>
          <a:p>
            <a:pPr marL="342900">
              <a:buFont typeface="Arial" panose="020B0604020202020204" pitchFamily="34" charset="0"/>
              <a:buChar char="•"/>
            </a:pPr>
            <a:r>
              <a:rPr lang="en-US" sz="2400" b="1" dirty="0"/>
              <a:t>Contextualize data.</a:t>
            </a:r>
            <a:r>
              <a:rPr lang="en-US" sz="2400" dirty="0"/>
              <a:t> </a:t>
            </a:r>
          </a:p>
          <a:p>
            <a:pPr marL="800100" lvl="5">
              <a:buFont typeface="Arial" panose="020B0604020202020204" pitchFamily="34" charset="0"/>
              <a:buChar char="•"/>
            </a:pPr>
            <a:r>
              <a:rPr lang="en-US" sz="2400" dirty="0"/>
              <a:t>Balance the use of quantitative metrics with qualitative inputs, like the personal statement that provides information in impact and accomplishment relative to opportunity</a:t>
            </a:r>
          </a:p>
          <a:p>
            <a:pPr marL="1257300" lvl="5">
              <a:buFont typeface="Arial" panose="020B0604020202020204" pitchFamily="34" charset="0"/>
              <a:buChar char="•"/>
            </a:pPr>
            <a:r>
              <a:rPr lang="en-US" sz="2000" dirty="0"/>
              <a:t>helps create a counterweight by contextualizing data points.</a:t>
            </a:r>
          </a:p>
          <a:p>
            <a:pPr marL="342900">
              <a:buFont typeface="Arial" panose="020B0604020202020204" pitchFamily="34" charset="0"/>
              <a:buChar char="•"/>
            </a:pPr>
            <a:r>
              <a:rPr lang="en-US" sz="2400" b="1" dirty="0"/>
              <a:t>Diversify standards.</a:t>
            </a:r>
            <a:r>
              <a:rPr lang="en-US" sz="2400" dirty="0"/>
              <a:t> </a:t>
            </a:r>
          </a:p>
          <a:p>
            <a:pPr marL="800100" lvl="2">
              <a:buFont typeface="Arial" panose="020B0604020202020204" pitchFamily="34" charset="0"/>
              <a:buChar char="•"/>
            </a:pPr>
            <a:r>
              <a:rPr lang="en-US" dirty="0"/>
              <a:t>Select standards gathered from a wider set of sources and based on a more holistic set of values that take into account changes in academe and disciplines, </a:t>
            </a:r>
            <a:r>
              <a:rPr lang="en-US" dirty="0" err="1"/>
              <a:t>etc</a:t>
            </a:r>
            <a:endParaRPr lang="en-US" dirty="0"/>
          </a:p>
          <a:p>
            <a:pPr marL="342900">
              <a:buFont typeface="Arial" panose="020B0604020202020204" pitchFamily="34" charset="0"/>
              <a:buChar char="•"/>
            </a:pPr>
            <a:r>
              <a:rPr lang="en-US" sz="2400" b="1" dirty="0"/>
              <a:t>Balance quantitative and qualitative measures.</a:t>
            </a:r>
            <a:r>
              <a:rPr lang="en-US" sz="2400" dirty="0"/>
              <a:t> </a:t>
            </a:r>
          </a:p>
          <a:p>
            <a:pPr marL="800100" lvl="2">
              <a:buFont typeface="Arial" panose="020B0604020202020204" pitchFamily="34" charset="0"/>
              <a:buChar char="•"/>
            </a:pPr>
            <a:r>
              <a:rPr lang="en-US" dirty="0"/>
              <a:t>Make sure that what is being measured adheres to our goals and values, like achieving real-world impact, rather than what is easiest to measure like $ or publication numbers</a:t>
            </a:r>
          </a:p>
          <a:p>
            <a:endParaRPr lang="en-US" dirty="0"/>
          </a:p>
        </p:txBody>
      </p:sp>
    </p:spTree>
    <p:extLst>
      <p:ext uri="{BB962C8B-B14F-4D97-AF65-F5344CB8AC3E}">
        <p14:creationId xmlns:p14="http://schemas.microsoft.com/office/powerpoint/2010/main" val="4270979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Shape 117"/>
        <p:cNvGrpSpPr/>
        <p:nvPr/>
      </p:nvGrpSpPr>
      <p:grpSpPr>
        <a:xfrm>
          <a:off x="0" y="0"/>
          <a:ext cx="0" cy="0"/>
          <a:chOff x="0" y="0"/>
          <a:chExt cx="0" cy="0"/>
        </a:xfrm>
      </p:grpSpPr>
      <p:sp>
        <p:nvSpPr>
          <p:cNvPr id="2" name="Title 1">
            <a:extLst>
              <a:ext uri="{FF2B5EF4-FFF2-40B4-BE49-F238E27FC236}">
                <a16:creationId xmlns:a16="http://schemas.microsoft.com/office/drawing/2014/main" id="{F4CD42B2-4BA8-B647-83C1-30A1C59ED4A2}"/>
              </a:ext>
            </a:extLst>
          </p:cNvPr>
          <p:cNvSpPr>
            <a:spLocks noGrp="1"/>
          </p:cNvSpPr>
          <p:nvPr>
            <p:ph type="title"/>
          </p:nvPr>
        </p:nvSpPr>
        <p:spPr>
          <a:xfrm>
            <a:off x="838200" y="500062"/>
            <a:ext cx="10515600" cy="1325563"/>
          </a:xfrm>
        </p:spPr>
        <p:txBody>
          <a:bodyPr>
            <a:normAutofit/>
          </a:bodyPr>
          <a:lstStyle/>
          <a:p>
            <a:r>
              <a:rPr lang="en-US" dirty="0"/>
              <a:t>We need to review our current policies and procedures at the unit levels</a:t>
            </a:r>
          </a:p>
        </p:txBody>
      </p:sp>
      <p:sp>
        <p:nvSpPr>
          <p:cNvPr id="3" name="Text Placeholder 2">
            <a:extLst>
              <a:ext uri="{FF2B5EF4-FFF2-40B4-BE49-F238E27FC236}">
                <a16:creationId xmlns:a16="http://schemas.microsoft.com/office/drawing/2014/main" id="{F9CB3A5A-2E0F-A844-92B6-C5BE38891830}"/>
              </a:ext>
            </a:extLst>
          </p:cNvPr>
          <p:cNvSpPr>
            <a:spLocks noGrp="1"/>
          </p:cNvSpPr>
          <p:nvPr>
            <p:ph type="body" idx="1"/>
          </p:nvPr>
        </p:nvSpPr>
        <p:spPr/>
        <p:txBody>
          <a:bodyPr>
            <a:normAutofit fontScale="92500"/>
          </a:bodyPr>
          <a:lstStyle/>
          <a:p>
            <a:r>
              <a:rPr lang="en-US" dirty="0"/>
              <a:t>We need to respond by developing metrics and accountability for dealing with changes in faculty products (types, output over time, </a:t>
            </a:r>
            <a:r>
              <a:rPr lang="en-US" dirty="0" err="1"/>
              <a:t>etc</a:t>
            </a:r>
            <a:r>
              <a:rPr lang="en-US" dirty="0"/>
              <a:t>) as how we do business continues to change</a:t>
            </a:r>
          </a:p>
          <a:p>
            <a:r>
              <a:rPr lang="en-US" dirty="0"/>
              <a:t>Need to use models that train reviewers (like NSF does for review panelists) on the various types of biases that impact their judgment</a:t>
            </a:r>
          </a:p>
          <a:p>
            <a:pPr lvl="1"/>
            <a:r>
              <a:rPr lang="en-US" dirty="0"/>
              <a:t>Bias in student evaluations based on gender and race/ethnicity</a:t>
            </a:r>
          </a:p>
          <a:p>
            <a:pPr lvl="1"/>
            <a:r>
              <a:rPr lang="en-US" dirty="0"/>
              <a:t>Bias in language and focus of letters of recommendation based on gender and race/ethnicity</a:t>
            </a:r>
          </a:p>
          <a:p>
            <a:pPr lvl="1"/>
            <a:r>
              <a:rPr lang="en-US" dirty="0"/>
              <a:t>Clear metrics, tangible benchmarks, and effective communication are critical for decreasing bias in merit and promotion decisions (Each members own biases)</a:t>
            </a:r>
          </a:p>
          <a:p>
            <a:pPr lvl="1"/>
            <a:r>
              <a:rPr lang="en-US" dirty="0"/>
              <a:t>Use an inclusive rather than an exclusive mind-set</a:t>
            </a:r>
          </a:p>
          <a:p>
            <a:endParaRPr lang="en-US" dirty="0"/>
          </a:p>
        </p:txBody>
      </p:sp>
    </p:spTree>
    <p:extLst>
      <p:ext uri="{BB962C8B-B14F-4D97-AF65-F5344CB8AC3E}">
        <p14:creationId xmlns:p14="http://schemas.microsoft.com/office/powerpoint/2010/main" val="2788317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Shape 117"/>
        <p:cNvGrpSpPr/>
        <p:nvPr/>
      </p:nvGrpSpPr>
      <p:grpSpPr>
        <a:xfrm>
          <a:off x="0" y="0"/>
          <a:ext cx="0" cy="0"/>
          <a:chOff x="0" y="0"/>
          <a:chExt cx="0" cy="0"/>
        </a:xfrm>
      </p:grpSpPr>
      <p:sp>
        <p:nvSpPr>
          <p:cNvPr id="2" name="Title 1">
            <a:extLst>
              <a:ext uri="{FF2B5EF4-FFF2-40B4-BE49-F238E27FC236}">
                <a16:creationId xmlns:a16="http://schemas.microsoft.com/office/drawing/2014/main" id="{D6BB4934-A741-954C-B971-123E5D5B6A9D}"/>
              </a:ext>
            </a:extLst>
          </p:cNvPr>
          <p:cNvSpPr>
            <a:spLocks noGrp="1"/>
          </p:cNvSpPr>
          <p:nvPr>
            <p:ph type="title"/>
          </p:nvPr>
        </p:nvSpPr>
        <p:spPr>
          <a:xfrm>
            <a:off x="766281" y="554375"/>
            <a:ext cx="10515600" cy="1325563"/>
          </a:xfrm>
        </p:spPr>
        <p:txBody>
          <a:bodyPr>
            <a:normAutofit fontScale="90000"/>
          </a:bodyPr>
          <a:lstStyle/>
          <a:p>
            <a:r>
              <a:rPr lang="en-US" dirty="0"/>
              <a:t/>
            </a:r>
            <a:br>
              <a:rPr lang="en-US" dirty="0"/>
            </a:br>
            <a:r>
              <a:rPr lang="en-US" dirty="0"/>
              <a:t>Institutions that want to live up to their public mission need to work towards systemic change in how faculty work is assessed and incentivized.</a:t>
            </a:r>
          </a:p>
        </p:txBody>
      </p:sp>
      <p:sp>
        <p:nvSpPr>
          <p:cNvPr id="3" name="Text Placeholder 2">
            <a:extLst>
              <a:ext uri="{FF2B5EF4-FFF2-40B4-BE49-F238E27FC236}">
                <a16:creationId xmlns:a16="http://schemas.microsoft.com/office/drawing/2014/main" id="{2CF6848F-C2DA-CC46-A479-C4F713439FBA}"/>
              </a:ext>
            </a:extLst>
          </p:cNvPr>
          <p:cNvSpPr>
            <a:spLocks noGrp="1"/>
          </p:cNvSpPr>
          <p:nvPr>
            <p:ph type="body" idx="1"/>
          </p:nvPr>
        </p:nvSpPr>
        <p:spPr>
          <a:xfrm>
            <a:off x="838200" y="2301411"/>
            <a:ext cx="10515600" cy="4265970"/>
          </a:xfrm>
        </p:spPr>
        <p:txBody>
          <a:bodyPr/>
          <a:lstStyle/>
          <a:p>
            <a:r>
              <a:rPr lang="en-US" dirty="0"/>
              <a:t>Where do faculty publish (OA vs traditional journals)?</a:t>
            </a:r>
          </a:p>
          <a:p>
            <a:r>
              <a:rPr lang="en-US" dirty="0"/>
              <a:t>What </a:t>
            </a:r>
            <a:r>
              <a:rPr lang="en-US" dirty="0" err="1"/>
              <a:t>altmetrics</a:t>
            </a:r>
            <a:r>
              <a:rPr lang="en-US" dirty="0"/>
              <a:t> might be important to consider?</a:t>
            </a:r>
          </a:p>
          <a:p>
            <a:r>
              <a:rPr lang="en-US" dirty="0"/>
              <a:t>How much do we weigh teaching and how do we evaluate it beyond student evaluations (which may be biased)</a:t>
            </a:r>
          </a:p>
          <a:p>
            <a:r>
              <a:rPr lang="en-US" dirty="0"/>
              <a:t>How do we evaluate service and make the invisible visible?</a:t>
            </a:r>
          </a:p>
          <a:p>
            <a:r>
              <a:rPr lang="en-US" dirty="0"/>
              <a:t>How do we use the letters from outside evaluators?   How do we balance what is said by bias that may be present based on their institutional views, their language etc.</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Shape 117"/>
        <p:cNvGrpSpPr/>
        <p:nvPr/>
      </p:nvGrpSpPr>
      <p:grpSpPr>
        <a:xfrm>
          <a:off x="0" y="0"/>
          <a:ext cx="0" cy="0"/>
          <a:chOff x="0" y="0"/>
          <a:chExt cx="0" cy="0"/>
        </a:xfrm>
      </p:grpSpPr>
      <p:sp>
        <p:nvSpPr>
          <p:cNvPr id="2" name="Title 1">
            <a:extLst>
              <a:ext uri="{FF2B5EF4-FFF2-40B4-BE49-F238E27FC236}">
                <a16:creationId xmlns:a16="http://schemas.microsoft.com/office/drawing/2014/main" id="{D6BB4934-A741-954C-B971-123E5D5B6A9D}"/>
              </a:ext>
            </a:extLst>
          </p:cNvPr>
          <p:cNvSpPr>
            <a:spLocks noGrp="1"/>
          </p:cNvSpPr>
          <p:nvPr>
            <p:ph type="title"/>
          </p:nvPr>
        </p:nvSpPr>
        <p:spPr>
          <a:xfrm>
            <a:off x="766281" y="554375"/>
            <a:ext cx="10515600" cy="1325563"/>
          </a:xfrm>
        </p:spPr>
        <p:txBody>
          <a:bodyPr>
            <a:normAutofit/>
          </a:bodyPr>
          <a:lstStyle/>
          <a:p>
            <a:r>
              <a:rPr lang="en-US" dirty="0"/>
              <a:t>This led to the “</a:t>
            </a:r>
            <a:r>
              <a:rPr lang="en-US" b="1" dirty="0"/>
              <a:t>College and Departmental Best Practice Recommendations for RPT”</a:t>
            </a:r>
            <a:r>
              <a:rPr lang="en-US" dirty="0"/>
              <a:t> </a:t>
            </a:r>
          </a:p>
        </p:txBody>
      </p:sp>
      <p:sp>
        <p:nvSpPr>
          <p:cNvPr id="3" name="Text Placeholder 2">
            <a:extLst>
              <a:ext uri="{FF2B5EF4-FFF2-40B4-BE49-F238E27FC236}">
                <a16:creationId xmlns:a16="http://schemas.microsoft.com/office/drawing/2014/main" id="{2CF6848F-C2DA-CC46-A479-C4F713439FBA}"/>
              </a:ext>
            </a:extLst>
          </p:cNvPr>
          <p:cNvSpPr>
            <a:spLocks noGrp="1"/>
          </p:cNvSpPr>
          <p:nvPr>
            <p:ph type="body" idx="1"/>
          </p:nvPr>
        </p:nvSpPr>
        <p:spPr>
          <a:xfrm>
            <a:off x="838200" y="2301411"/>
            <a:ext cx="10515600" cy="4265970"/>
          </a:xfrm>
        </p:spPr>
        <p:txBody>
          <a:bodyPr/>
          <a:lstStyle/>
          <a:p>
            <a:r>
              <a:rPr lang="en-US" dirty="0"/>
              <a:t>Training will be provided for those involved in the campus review process to clarify best practices in asset-based assessment and to cover bias and potential sources of bias in the review process.  </a:t>
            </a:r>
          </a:p>
          <a:p>
            <a:pPr lvl="1"/>
            <a:r>
              <a:rPr lang="en-US" dirty="0"/>
              <a:t>This training should be required at the time individuals are elected to the DRC/CRC and/or at least every three years for all those individuals involved in the review process.</a:t>
            </a:r>
          </a:p>
          <a:p>
            <a:pPr marL="114300" indent="0">
              <a:buNone/>
            </a:pPr>
            <a:r>
              <a:rPr lang="en-US" dirty="0"/>
              <a:t/>
            </a:r>
            <a:br>
              <a:rPr lang="en-US" dirty="0"/>
            </a:br>
            <a:endParaRPr lang="en-US" dirty="0"/>
          </a:p>
        </p:txBody>
      </p:sp>
    </p:spTree>
    <p:extLst>
      <p:ext uri="{BB962C8B-B14F-4D97-AF65-F5344CB8AC3E}">
        <p14:creationId xmlns:p14="http://schemas.microsoft.com/office/powerpoint/2010/main" val="1129339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Shape 117"/>
        <p:cNvGrpSpPr/>
        <p:nvPr/>
      </p:nvGrpSpPr>
      <p:grpSpPr>
        <a:xfrm>
          <a:off x="0" y="0"/>
          <a:ext cx="0" cy="0"/>
          <a:chOff x="0" y="0"/>
          <a:chExt cx="0" cy="0"/>
        </a:xfrm>
      </p:grpSpPr>
      <p:sp>
        <p:nvSpPr>
          <p:cNvPr id="3" name="Text Placeholder 2">
            <a:extLst>
              <a:ext uri="{FF2B5EF4-FFF2-40B4-BE49-F238E27FC236}">
                <a16:creationId xmlns:a16="http://schemas.microsoft.com/office/drawing/2014/main" id="{2CF6848F-C2DA-CC46-A479-C4F713439FBA}"/>
              </a:ext>
            </a:extLst>
          </p:cNvPr>
          <p:cNvSpPr>
            <a:spLocks noGrp="1"/>
          </p:cNvSpPr>
          <p:nvPr>
            <p:ph type="body" idx="1"/>
          </p:nvPr>
        </p:nvSpPr>
        <p:spPr>
          <a:xfrm>
            <a:off x="626723" y="513708"/>
            <a:ext cx="10952251" cy="5856270"/>
          </a:xfrm>
        </p:spPr>
        <p:txBody>
          <a:bodyPr>
            <a:normAutofit lnSpcReduction="10000"/>
          </a:bodyPr>
          <a:lstStyle/>
          <a:p>
            <a:pPr marL="114300" indent="0">
              <a:buNone/>
            </a:pPr>
            <a:r>
              <a:rPr lang="en-US" sz="1800" b="1" dirty="0"/>
              <a:t>Build greater alignment of RPT guidelines and processes within the colleges and across the university for faculty review file and dossiers submitted to the University for review in reappointment, promotion, and tenure.</a:t>
            </a:r>
          </a:p>
          <a:p>
            <a:r>
              <a:rPr lang="en-US" sz="1600" dirty="0"/>
              <a:t>RPT review file dossier contents across the university should include, but are not limited to, the items on the following list</a:t>
            </a:r>
          </a:p>
          <a:p>
            <a:pPr lvl="1"/>
            <a:r>
              <a:rPr lang="en-US" sz="1400" dirty="0"/>
              <a:t>Current </a:t>
            </a:r>
            <a:r>
              <a:rPr lang="en-US" sz="1400" i="1" dirty="0"/>
              <a:t>Curriculum Vitae</a:t>
            </a:r>
            <a:r>
              <a:rPr lang="en-US" sz="1400" dirty="0"/>
              <a:t>.</a:t>
            </a:r>
          </a:p>
          <a:p>
            <a:pPr lvl="1"/>
            <a:r>
              <a:rPr lang="en-US" sz="1400" dirty="0"/>
              <a:t>Personal statement of no more than 12 pages that describes significant areas of focus and impact through accomplishments, current progress, and future potential in all three areas of review.</a:t>
            </a:r>
          </a:p>
          <a:p>
            <a:pPr lvl="1" fontAlgn="base"/>
            <a:r>
              <a:rPr lang="en-US" sz="1400" dirty="0"/>
              <a:t>Evidence to support contributions in all three areas of review:</a:t>
            </a:r>
          </a:p>
          <a:p>
            <a:pPr lvl="2" fontAlgn="base"/>
            <a:r>
              <a:rPr lang="en-US" sz="1200" dirty="0"/>
              <a:t>Evidential materials should not simply replicate content provided in the CV, but demonstrate the quality and significance of contributions in each area. Additional materials that merely duplicate the identified content above should not be included.</a:t>
            </a:r>
          </a:p>
          <a:p>
            <a:pPr lvl="2" fontAlgn="base"/>
            <a:r>
              <a:rPr lang="en-US" sz="1200" dirty="0"/>
              <a:t>Please note that community engagement is inherent in all three areas of review. For clarification see the academic-budget-personnel/handbook which states: Community engagement refers to research/creative activities, teaching, and service activities that are collaboratively undertaken by faculty members with community partners, staff, and/or students through processes that exemplify reciprocity in partnerships and public purposes.</a:t>
            </a:r>
          </a:p>
          <a:p>
            <a:pPr lvl="1" fontAlgn="base"/>
            <a:r>
              <a:rPr lang="en-US" sz="1400" dirty="0"/>
              <a:t>Letter from a secondary unit if applicable.</a:t>
            </a:r>
          </a:p>
          <a:p>
            <a:pPr lvl="2" fontAlgn="base"/>
            <a:r>
              <a:rPr lang="en-US" sz="1200" dirty="0"/>
              <a:t>If the faculty member has provided significant service and/or teaching to a secondary unit, they have the opportunity to include a letter from the secondary unit head in the file. This letter should be in the file at the start of the review process.</a:t>
            </a:r>
          </a:p>
          <a:p>
            <a:pPr lvl="1" fontAlgn="base"/>
            <a:r>
              <a:rPr lang="en-US" sz="1400" dirty="0"/>
              <a:t>Copies of annual evaluation letters to the candidate for the period since the last appointment, reappointment or promotion decision for the candidate.</a:t>
            </a:r>
          </a:p>
          <a:p>
            <a:pPr lvl="1" fontAlgn="base"/>
            <a:r>
              <a:rPr lang="en-US" sz="1400" dirty="0"/>
              <a:t>External Evaluation Letters for cases involving promotion and/or tenure.</a:t>
            </a:r>
          </a:p>
          <a:p>
            <a:pPr lvl="1" fontAlgn="base"/>
            <a:endParaRPr lang="en-US" sz="1400" dirty="0"/>
          </a:p>
          <a:p>
            <a:pPr marL="114300" indent="0">
              <a:buNone/>
            </a:pPr>
            <a:r>
              <a:rPr lang="en-US" sz="1600" dirty="0"/>
              <a:t>Units should not require materials, like tables, that duplicate previously provided information and remove the context for evaluation of these materials.  The process and the materials should strive to create a clear and streamlined set of parameters and provide the reviewers (URC, CRC, chairs, deans, Provost)  the opportunity to better understand the context, impact and significance of the work of the faculty member. </a:t>
            </a:r>
          </a:p>
          <a:p>
            <a:pPr marL="114300" indent="0">
              <a:buNone/>
            </a:pPr>
            <a:r>
              <a:rPr lang="en-US" sz="1600" dirty="0"/>
              <a:t>This list was informed by the</a:t>
            </a:r>
            <a:r>
              <a:rPr lang="en-US" sz="1600" u="sng" dirty="0">
                <a:hlinkClick r:id="rId4"/>
              </a:rPr>
              <a:t> </a:t>
            </a:r>
            <a:r>
              <a:rPr lang="en-US" sz="1600" i="1" u="sng" dirty="0">
                <a:hlinkClick r:id="rId4"/>
              </a:rPr>
              <a:t>Review for Reappointment, Promotion, and Conferral of Permanent Tenure information </a:t>
            </a:r>
            <a:r>
              <a:rPr lang="en-US" sz="1600" dirty="0"/>
              <a:t>provided by the Office of the Provost.</a:t>
            </a:r>
          </a:p>
        </p:txBody>
      </p:sp>
    </p:spTree>
    <p:extLst>
      <p:ext uri="{BB962C8B-B14F-4D97-AF65-F5344CB8AC3E}">
        <p14:creationId xmlns:p14="http://schemas.microsoft.com/office/powerpoint/2010/main" val="2165224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1486</Words>
  <Application>Microsoft Office PowerPoint</Application>
  <PresentationFormat>Widescreen</PresentationFormat>
  <Paragraphs>84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Oswald</vt:lpstr>
      <vt:lpstr>Calibri</vt:lpstr>
      <vt:lpstr>Office Theme</vt:lpstr>
      <vt:lpstr>PowerPoint Presentation</vt:lpstr>
      <vt:lpstr>PowerPoint Presentation</vt:lpstr>
      <vt:lpstr>What is/has been happening nationally?</vt:lpstr>
      <vt:lpstr>What can we do? </vt:lpstr>
      <vt:lpstr>Best Practices in Review</vt:lpstr>
      <vt:lpstr>We need to review our current policies and procedures at the unit levels</vt:lpstr>
      <vt:lpstr> Institutions that want to live up to their public mission need to work towards systemic change in how faculty work is assessed and incentivized.</vt:lpstr>
      <vt:lpstr>This led to the “College and Departmental Best Practice Recommendations for RPT” </vt:lpstr>
      <vt:lpstr>PowerPoint Presentation</vt:lpstr>
      <vt:lpstr>College and University Level Review of RPT Guidelines </vt:lpstr>
      <vt:lpstr>In revising RPT guidelines, the following additional items should be considered to promote equity as we review for excellence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Wyse, Matt</cp:lastModifiedBy>
  <cp:revision>2</cp:revision>
  <dcterms:created xsi:type="dcterms:W3CDTF">2021-06-07T21:42:08Z</dcterms:created>
  <dcterms:modified xsi:type="dcterms:W3CDTF">2021-12-02T14:39:31Z</dcterms:modified>
</cp:coreProperties>
</file>