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2" r:id="rId4"/>
    <p:sldId id="263" r:id="rId5"/>
    <p:sldId id="260" r:id="rId6"/>
    <p:sldId id="264" r:id="rId7"/>
    <p:sldId id="267" r:id="rId8"/>
  </p:sldIdLst>
  <p:sldSz cx="9144000" cy="6858000" type="screen4x3"/>
  <p:notesSz cx="936942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0084" cy="355124"/>
          </a:xfrm>
          <a:prstGeom prst="rect">
            <a:avLst/>
          </a:prstGeom>
        </p:spPr>
        <p:txBody>
          <a:bodyPr vert="horz" lIns="94118" tIns="47060" rIns="94118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7173" y="0"/>
            <a:ext cx="4060084" cy="355124"/>
          </a:xfrm>
          <a:prstGeom prst="rect">
            <a:avLst/>
          </a:prstGeom>
        </p:spPr>
        <p:txBody>
          <a:bodyPr vert="horz" lIns="94118" tIns="47060" rIns="94118" bIns="47060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4060084" cy="355124"/>
          </a:xfrm>
          <a:prstGeom prst="rect">
            <a:avLst/>
          </a:prstGeom>
        </p:spPr>
        <p:txBody>
          <a:bodyPr vert="horz" lIns="94118" tIns="47060" rIns="94118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7173" y="6746119"/>
            <a:ext cx="4060084" cy="355124"/>
          </a:xfrm>
          <a:prstGeom prst="rect">
            <a:avLst/>
          </a:prstGeom>
        </p:spPr>
        <p:txBody>
          <a:bodyPr vert="horz" lIns="94118" tIns="47060" rIns="94118" bIns="47060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5867400"/>
            <a:ext cx="8610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47002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Faculty Council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5212080"/>
            <a:ext cx="9144000" cy="14274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September 15, 2016</a:t>
            </a:r>
          </a:p>
          <a:p>
            <a:endParaRPr lang="en-US" sz="600" dirty="0" smtClean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Philip Dubois, Chancellor</a:t>
            </a:r>
            <a:endParaRPr lang="en-US" sz="2400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6324600"/>
            <a:ext cx="7391400" cy="158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438400"/>
            <a:ext cx="4114800" cy="1829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274638"/>
            <a:ext cx="89154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Recent Expressions of Concern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by Some Faculty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05000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Want explicit condemnation of HB 2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000" b="1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Relationship of 6-figure salaries for administrators and “revamped” gyms to rising tuition?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wages for part-time faculty while UNCC builds “shiny building after shiny building and spends millions on football.”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457200"/>
            <a:ext cx="8686800" cy="9604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HB 2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05000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March 29 (week after the bill passed)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400" b="1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President Spellings’ guidance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b="1" dirty="0" smtClean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April 8 (after guidance received from General Administration)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56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6880" y="304801"/>
            <a:ext cx="8887120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Administrative Salaries and Building Renovations as a Cause of Rising Tuition?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828800"/>
            <a:ext cx="8229600" cy="44497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189 EHRA employees earn more than $99,999.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000" b="1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85 of the 189 hold faculty rank as deans, department chairs, etc.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Their salaries combined constitute about 7.5% of our total General Fund.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Tuition does not fund building construction or renovation.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Tuition increases due largely to reductions of state appropriations.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99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228600"/>
            <a:ext cx="8915400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Low Wages for Part-time Faculty as a Result of Building Constructions and Football?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05000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Building construction and renovation funded from non-recurring sources; wages require recurring dollars.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Football not funded with appropriations or tuition (dedicated student fees and generated income fund Athletics).</a:t>
            </a:r>
            <a:endParaRPr lang="en-US" sz="3000" b="1" dirty="0" smtClean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Strategic salary adjustments have addressed all groups over time.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07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918" y="1417956"/>
            <a:ext cx="7943482" cy="470852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17" y="76200"/>
            <a:ext cx="8915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SHRA and EHRA State Supported Increases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7584475"/>
              </p:ext>
            </p:extLst>
          </p:nvPr>
        </p:nvGraphicFramePr>
        <p:xfrm>
          <a:off x="305167" y="1264919"/>
          <a:ext cx="8572500" cy="457451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xmlns="" val="3900561380"/>
                    </a:ext>
                  </a:extLst>
                </a:gridCol>
                <a:gridCol w="2154436">
                  <a:extLst>
                    <a:ext uri="{9D8B030D-6E8A-4147-A177-3AD203B41FA5}">
                      <a16:colId xmlns:a16="http://schemas.microsoft.com/office/drawing/2014/main" xmlns="" val="3892722519"/>
                    </a:ext>
                  </a:extLst>
                </a:gridCol>
                <a:gridCol w="2656582"/>
                <a:gridCol w="2656582">
                  <a:extLst>
                    <a:ext uri="{9D8B030D-6E8A-4147-A177-3AD203B41FA5}">
                      <a16:colId xmlns:a16="http://schemas.microsoft.com/office/drawing/2014/main" xmlns="" val="104061533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SHRA Across the Board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EHRA </a:t>
                      </a:r>
                      <a:r>
                        <a:rPr lang="en-US" sz="1600" baseline="0" dirty="0" smtClean="0"/>
                        <a:t>State Appropriations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(% of salary base)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SHRA</a:t>
                      </a:r>
                      <a:r>
                        <a:rPr lang="en-US" sz="1600" baseline="0" dirty="0" smtClean="0"/>
                        <a:t> and EHRA </a:t>
                      </a:r>
                      <a:r>
                        <a:rPr lang="en-US" sz="1600" dirty="0" smtClean="0"/>
                        <a:t>Performance</a:t>
                      </a:r>
                      <a:r>
                        <a:rPr lang="en-US" sz="1600" baseline="0" dirty="0" smtClean="0"/>
                        <a:t> Increases/Bonuses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1429041"/>
                  </a:ext>
                </a:extLst>
              </a:tr>
              <a:tr h="3742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Greater of 2% or $850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 hours bonus leave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097190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5.5%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17164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7842757"/>
                  </a:ext>
                </a:extLst>
              </a:tr>
              <a:tr h="5068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Greater of 2.75% or $1,100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7433649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1601302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7739902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5660072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1.2% across the board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311025"/>
                  </a:ext>
                </a:extLst>
              </a:tr>
              <a:tr h="3406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 hours of special leave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132919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1893459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$750 bonus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4134649"/>
                  </a:ext>
                </a:extLst>
              </a:tr>
              <a:tr h="298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1.5%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1.5% across the board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.5%</a:t>
                      </a:r>
                      <a:r>
                        <a:rPr lang="en-US" sz="1400" baseline="0" dirty="0" smtClean="0"/>
                        <a:t> Bonus, 1% Merit Bonus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93651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8017" y="61722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</a:t>
            </a:r>
            <a:r>
              <a:rPr lang="en-US" sz="1200" dirty="0" smtClean="0"/>
              <a:t>Salary freeze in effect, no merit or market increases, only reallocations, increase in job duties or promotions.</a:t>
            </a: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417" y="10668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5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6798904"/>
              </p:ext>
            </p:extLst>
          </p:nvPr>
        </p:nvGraphicFramePr>
        <p:xfrm>
          <a:off x="235670" y="1257618"/>
          <a:ext cx="8679730" cy="5066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88396">
                  <a:extLst>
                    <a:ext uri="{9D8B030D-6E8A-4147-A177-3AD203B41FA5}">
                      <a16:colId xmlns:a16="http://schemas.microsoft.com/office/drawing/2014/main" xmlns="" val="527594973"/>
                    </a:ext>
                  </a:extLst>
                </a:gridCol>
                <a:gridCol w="3226095">
                  <a:extLst>
                    <a:ext uri="{9D8B030D-6E8A-4147-A177-3AD203B41FA5}">
                      <a16:colId xmlns:a16="http://schemas.microsoft.com/office/drawing/2014/main" xmlns="" val="2222902669"/>
                    </a:ext>
                  </a:extLst>
                </a:gridCol>
                <a:gridCol w="3465239">
                  <a:extLst>
                    <a:ext uri="{9D8B030D-6E8A-4147-A177-3AD203B41FA5}">
                      <a16:colId xmlns:a16="http://schemas.microsoft.com/office/drawing/2014/main" xmlns="" val="3157719290"/>
                    </a:ext>
                  </a:extLst>
                </a:gridCol>
              </a:tblGrid>
              <a:tr h="452696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Dollars</a:t>
                      </a:r>
                      <a:r>
                        <a:rPr lang="en-US" baseline="0" dirty="0" smtClean="0"/>
                        <a:t> Spent w/Benefits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8745380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2007-2009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6,000,000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6753315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 &amp; 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Freeze</a:t>
                      </a:r>
                      <a:endParaRPr lang="en-US" sz="1600" dirty="0"/>
                    </a:p>
                  </a:txBody>
                  <a:tcPr/>
                </a:tc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 &amp; 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Freeze</a:t>
                      </a:r>
                      <a:endParaRPr lang="en-US" sz="1600" dirty="0"/>
                    </a:p>
                  </a:txBody>
                  <a:tcPr/>
                </a:tc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 &amp; 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Freeze</a:t>
                      </a:r>
                      <a:endParaRPr lang="en-US" sz="1600" dirty="0"/>
                    </a:p>
                  </a:txBody>
                  <a:tcPr/>
                </a:tc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2,160,000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8697372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 &amp; 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Freeze</a:t>
                      </a:r>
                      <a:endParaRPr lang="en-US" sz="1600" dirty="0"/>
                    </a:p>
                  </a:txBody>
                  <a:tcPr/>
                </a:tc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2,760,000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5069207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EHRA Faculty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5,280,000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450125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4,560,000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6370382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EHRA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2,700,000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102026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</a:t>
                      </a:r>
                      <a:r>
                        <a:rPr lang="en-US" sz="1600" baseline="0" dirty="0" smtClean="0"/>
                        <a:t> Time Faculty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 1,100,000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1266867"/>
                  </a:ext>
                </a:extLst>
              </a:tr>
              <a:tr h="38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$24,560,000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502792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917" y="1417956"/>
            <a:ext cx="8248281" cy="470852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70" y="76200"/>
            <a:ext cx="8886334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Strategic Salary Adjustments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455" y="1066800"/>
            <a:ext cx="91440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0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Charlotte_template02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UNCCharlotte_template02 (1)</Template>
  <TotalTime>152</TotalTime>
  <Words>415</Words>
  <Application>Microsoft Office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UNCCharlotte_template02 (1)</vt:lpstr>
      <vt:lpstr>Faculty Council</vt:lpstr>
      <vt:lpstr>PowerPoint Presentation</vt:lpstr>
      <vt:lpstr>PowerPoint Presentation</vt:lpstr>
      <vt:lpstr>PowerPoint Presentation</vt:lpstr>
      <vt:lpstr>PowerPoint Presentation</vt:lpstr>
      <vt:lpstr>SHRA and EHRA State Supported Increases</vt:lpstr>
      <vt:lpstr>Strategic Salary Adjustments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Cindy Jones</dc:creator>
  <cp:lastModifiedBy>test</cp:lastModifiedBy>
  <cp:revision>5</cp:revision>
  <cp:lastPrinted>2016-09-13T14:58:29Z</cp:lastPrinted>
  <dcterms:created xsi:type="dcterms:W3CDTF">2014-04-28T15:04:37Z</dcterms:created>
  <dcterms:modified xsi:type="dcterms:W3CDTF">2016-09-13T18:54:23Z</dcterms:modified>
</cp:coreProperties>
</file>