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58" r:id="rId5"/>
    <p:sldId id="265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B77D1-EA11-3140-8E19-FB20EA8A83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42C99E-327D-4744-9670-BC8E82F81F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6645E-1EA2-0748-9E0E-D216F04BF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F211-2AC5-4041-940B-44F5C1A92437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0C96F-FC16-F546-B7A4-C9ABCA6CD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C7F3D-D365-6045-B432-C83C2B329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01E-C2F2-9744-A162-5497859F9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44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63A91-D344-5342-8D27-1CAE794DD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285BFF-55AA-B84A-ACC1-B4C60BB40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02A42-BEFE-3542-B160-940F85D3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F211-2AC5-4041-940B-44F5C1A92437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2E130-3224-D241-9AA2-F23D4D619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14590-B0AE-DF45-B5AA-5AE66481F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01E-C2F2-9744-A162-5497859F9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5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29B1FA-0F0C-A14E-B0FE-815DD4D008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33D821-C08C-554A-A39B-30B47E6E1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8CABF2-65DF-A548-AB57-BD59611AE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F211-2AC5-4041-940B-44F5C1A92437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A1EE4-FD2A-894A-BBB2-20CCB36FE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B5384-59AA-4047-B106-A9B8E84A4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01E-C2F2-9744-A162-5497859F9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0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B3CBD-46B7-8F46-B766-22B779969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9074B-F3DF-8947-AFCC-D53A3E1BA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39BF1-CAF5-2541-9DC1-8B61E0200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F211-2AC5-4041-940B-44F5C1A92437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CD928-78B6-A742-8689-A0777DE21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4B688-3F32-5E4B-97C4-D156DD036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01E-C2F2-9744-A162-5497859F9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41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6CD83-DE8C-B845-A7D0-C71D3DCD4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731D01-D969-2B43-BE56-016FF8B85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92C13-EC7E-3941-BC14-F5E9F4C89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F211-2AC5-4041-940B-44F5C1A92437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199C5-4CAC-9744-B831-84C10E262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356FC-5B1D-4B42-B919-2059AA09D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01E-C2F2-9744-A162-5497859F9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55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4AF1A-3E54-E14C-851B-0328057EC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E80B4-0F8B-1D4F-AEB5-1A4CCE803F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ABEEC-E43C-C24D-87B0-87ACD28A0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839B3-DFD8-CF49-837E-6C19A0D2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F211-2AC5-4041-940B-44F5C1A92437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72D2C-72BB-6C4A-9981-36255AC23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DC496A-0E9E-BD4D-BFDB-75775765E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01E-C2F2-9744-A162-5497859F9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21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4802-4B63-1545-A147-ECDEB3CBC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EEB59-7B48-5C42-AC5A-7689D6BBF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BCD1A3-A4D3-034A-8ED8-F8D5686F62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BFE110-5B5B-5646-869E-AC046B444B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3F9E99-F0AE-5D4D-BE5C-D17CDF9184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6A2861-3A71-FB44-9D24-E48EDBC70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F211-2AC5-4041-940B-44F5C1A92437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7D8A81-B43F-3143-B12D-AE6B33330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77769D-AF32-4544-89DF-DA58415A3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01E-C2F2-9744-A162-5497859F9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9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DA9C7-677A-4840-8222-FCA0B5DB7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E9F233-41EA-AA40-8875-117B840CA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F211-2AC5-4041-940B-44F5C1A92437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D13D5F-FB91-7448-B10E-9179C1753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22404-8517-D34F-90F3-87B57D368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01E-C2F2-9744-A162-5497859F9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3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7CB499-12D0-594A-8390-D1CFF4D69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F211-2AC5-4041-940B-44F5C1A92437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67727-503B-2D47-8EA7-A62A557B4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32B94-0D3E-0546-9D5D-635C87A88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01E-C2F2-9744-A162-5497859F9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2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C3104-E4F7-074B-8DF4-0C9E21889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F5BCE-335F-D14A-8148-41DAECC5B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F248C6-5E2B-5B42-BA0B-3A57AF8BF5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09BBD-9B80-7047-8072-5C03A241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F211-2AC5-4041-940B-44F5C1A92437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C4DFB3-777E-4846-9EE3-1598614CD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7B172B-15A7-9647-AEA6-969C17523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01E-C2F2-9744-A162-5497859F9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2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C5E42-B0E4-A643-9224-23DC0C7E0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476828-3E36-984D-9374-BFE05AAB6C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B1EA5B-C470-2744-A72A-1CD0FA851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1BB752-8709-5C47-891F-6C2BE8307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F211-2AC5-4041-940B-44F5C1A92437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6EC40C-8095-4F43-BFE7-2515E035F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0BA251-84F2-C84E-A435-EA5EDF7E3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D01E-C2F2-9744-A162-5497859F9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42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533B1C-CEB6-D647-A860-8D6A2701F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2B7D6-DF3C-714A-A2EB-99D2F6E35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B866E-CFBD-1745-A14B-49A81778E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0F211-2AC5-4041-940B-44F5C1A92437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A79C5-0281-F142-B499-5E7A24EEF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0899B-ACAD-C54C-94F6-2984E1CAF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0D01E-C2F2-9744-A162-5497859F9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2A94-2C1E-424F-AF9C-51F2EE98B0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Faculty Council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DDB02D-2D37-9043-BDD6-7469AABD1C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Charlotte Board of Trustees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December15, 2021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Susan B. Harden, Faculty Council President</a:t>
            </a:r>
          </a:p>
        </p:txBody>
      </p:sp>
    </p:spTree>
    <p:extLst>
      <p:ext uri="{BB962C8B-B14F-4D97-AF65-F5344CB8AC3E}">
        <p14:creationId xmlns:p14="http://schemas.microsoft.com/office/powerpoint/2010/main" val="312732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7DDB02D-2D37-9043-BDD6-7469AABD1C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437" y="407963"/>
            <a:ext cx="11535507" cy="4849837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Guiding Questions:</a:t>
            </a:r>
          </a:p>
          <a:p>
            <a:pPr algn="l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l"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How can we make decisions that 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enhance policies, practices, and resources that make the University a desirable place to live, learn, and </a:t>
            </a:r>
            <a:r>
              <a:rPr lang="en-US" sz="3600" i="1" u="sng" dirty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742950" indent="-742950" algn="l">
              <a:buAutoNum type="arabi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Does our faculty compensation system support this strategic goal?</a:t>
            </a:r>
          </a:p>
          <a:p>
            <a:pPr marL="742950" indent="-742950" algn="l">
              <a:buAutoNum type="arabicPeriod"/>
            </a:pP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investments in Faculty (and Staff) yield a high return? Are these winning investments?</a:t>
            </a:r>
          </a:p>
        </p:txBody>
      </p:sp>
    </p:spTree>
    <p:extLst>
      <p:ext uri="{BB962C8B-B14F-4D97-AF65-F5344CB8AC3E}">
        <p14:creationId xmlns:p14="http://schemas.microsoft.com/office/powerpoint/2010/main" val="298887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2A94-2C1E-424F-AF9C-51F2EE98B0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745" y="203943"/>
            <a:ext cx="11296357" cy="5873299"/>
          </a:xfrm>
        </p:spPr>
        <p:txBody>
          <a:bodyPr>
            <a:noAutofit/>
          </a:bodyPr>
          <a:lstStyle/>
          <a:p>
            <a:pPr algn="l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Thesis: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UNC Charlotte faculty are high-performing and fundamental to the success of system-wide performance measures and the strategic plan. (Retention and Graduation Rates)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Increases in faculty compensation do not reflect faculty performance over the last ten years.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Multi-year and multi-source investments in personnel are needed to close the gap ensure the long-term viability and protection of past investments. Investments in closing the pay gaps are analogous to  deferred maintenance.</a:t>
            </a:r>
            <a:endParaRPr lang="en-US" sz="28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16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7DDB02D-2D37-9043-BDD6-7469AABD1C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43499"/>
            <a:ext cx="9144000" cy="911578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Charlotte Faculty Salary and Bonus History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701D4E-7337-4325-BF3E-E0FB2DD13B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633" y="697013"/>
            <a:ext cx="6428936" cy="621374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F98E14E-0181-480A-86F8-D99DD0228754}"/>
              </a:ext>
            </a:extLst>
          </p:cNvPr>
          <p:cNvSpPr txBox="1"/>
          <p:nvPr/>
        </p:nvSpPr>
        <p:spPr>
          <a:xfrm>
            <a:off x="8299938" y="1135982"/>
            <a:ext cx="348878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Thank You for all the supportive advocacy.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Faculty are grateful.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It stopped the crisis.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Raises below inflation.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/>
              <a:t>Not a compensation strategy for rewarding high performance or getting to R1.</a:t>
            </a:r>
          </a:p>
        </p:txBody>
      </p:sp>
    </p:spTree>
    <p:extLst>
      <p:ext uri="{BB962C8B-B14F-4D97-AF65-F5344CB8AC3E}">
        <p14:creationId xmlns:p14="http://schemas.microsoft.com/office/powerpoint/2010/main" val="297867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68AB37F-E38B-411C-923A-EA526AC2F027}"/>
              </a:ext>
            </a:extLst>
          </p:cNvPr>
          <p:cNvSpPr txBox="1"/>
          <p:nvPr/>
        </p:nvSpPr>
        <p:spPr>
          <a:xfrm>
            <a:off x="970670" y="182879"/>
            <a:ext cx="9847385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u="sng" dirty="0"/>
              <a:t>What Faculty Want</a:t>
            </a:r>
            <a:r>
              <a:rPr lang="en-US" sz="3600" b="1" i="1" dirty="0"/>
              <a:t>:</a:t>
            </a:r>
          </a:p>
          <a:p>
            <a:r>
              <a:rPr lang="en-US" sz="3600" b="1" dirty="0"/>
              <a:t>Seeking a </a:t>
            </a:r>
            <a:r>
              <a:rPr lang="en-US" sz="3600" b="1" dirty="0">
                <a:solidFill>
                  <a:srgbClr val="FF0000"/>
                </a:solidFill>
              </a:rPr>
              <a:t>long-term</a:t>
            </a:r>
            <a:r>
              <a:rPr lang="en-US" sz="3600" b="1" dirty="0"/>
              <a:t> plan from UNC Charlotte leaders to improve faculty (</a:t>
            </a:r>
            <a:r>
              <a:rPr lang="en-US" sz="3600" b="1" u="sng" dirty="0"/>
              <a:t>and staff</a:t>
            </a:r>
            <a:r>
              <a:rPr lang="en-US" sz="3600" b="1" dirty="0"/>
              <a:t>) compensation.</a:t>
            </a:r>
          </a:p>
          <a:p>
            <a:endParaRPr lang="en-US" sz="3600" b="1" dirty="0"/>
          </a:p>
          <a:p>
            <a:r>
              <a:rPr lang="en-US" sz="3600" b="1" i="1" u="sng" dirty="0"/>
              <a:t>Something to Pay Attention to</a:t>
            </a:r>
            <a:r>
              <a:rPr lang="en-US" sz="3600" b="1" i="1" dirty="0"/>
              <a:t>:</a:t>
            </a:r>
          </a:p>
          <a:p>
            <a:r>
              <a:rPr lang="en-US" sz="3600" b="1" dirty="0"/>
              <a:t>Salary Compression – 2</a:t>
            </a:r>
            <a:r>
              <a:rPr lang="en-US" sz="3600" b="1" baseline="30000" dirty="0"/>
              <a:t>nd</a:t>
            </a:r>
            <a:r>
              <a:rPr lang="en-US" sz="3600" b="1" dirty="0"/>
              <a:t> highest faculty concern after lack of raises</a:t>
            </a:r>
          </a:p>
          <a:p>
            <a:r>
              <a:rPr lang="en-US" sz="3200" dirty="0"/>
              <a:t>Information at hand: 1) The problem is large and complex. 2) We don’t have the funds to address. 3) There is no plan to address.</a:t>
            </a:r>
            <a:endParaRPr lang="en-US" sz="3600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46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7605</TotalTime>
  <Words>270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Faculty Council Report</vt:lpstr>
      <vt:lpstr>PowerPoint Presentation</vt:lpstr>
      <vt:lpstr>  Thesis: UNC Charlotte faculty are high-performing and fundamental to the success of system-wide performance measures and the strategic plan. (Retention and Graduation Rates)  Increases in faculty compensation do not reflect faculty performance over the last ten years.  Multi-year and multi-source investments in personnel are needed to close the gap ensure the long-term viability and protection of past investments. Investments in closing the pay gaps are analogous to  deferred maintenance.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Wyse, Matt</cp:lastModifiedBy>
  <cp:revision>29</cp:revision>
  <cp:lastPrinted>2021-09-21T19:27:15Z</cp:lastPrinted>
  <dcterms:created xsi:type="dcterms:W3CDTF">2021-06-07T21:18:11Z</dcterms:created>
  <dcterms:modified xsi:type="dcterms:W3CDTF">2021-12-01T13:38:17Z</dcterms:modified>
</cp:coreProperties>
</file>