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6" r:id="rId4"/>
    <p:sldId id="281" r:id="rId5"/>
    <p:sldId id="282" r:id="rId6"/>
    <p:sldId id="278" r:id="rId7"/>
    <p:sldId id="285" r:id="rId8"/>
    <p:sldId id="287" r:id="rId9"/>
    <p:sldId id="286" r:id="rId10"/>
    <p:sldId id="284" r:id="rId11"/>
    <p:sldId id="283" r:id="rId12"/>
    <p:sldId id="288" r:id="rId13"/>
    <p:sldId id="266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4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2kjk3x1\e\UsrFiles\Apps\Word\Senate\Faculty%20Assembly\2015_Faculty_Assembly\2016_02_FA_Meeting\Num_Degrees_U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rFiles\Apps\Word\Faculty%20Assembly\2016_Faculty_Assembly\2017_01_FA_Meeting\Fac_Adm_Salaries_5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lt1">
              <a:shade val="50000"/>
            </a:schemeClr>
          </a:solidFill>
        </a:ln>
        <a:effectLst/>
        <a:sp3d>
          <a:contourClr>
            <a:schemeClr val="lt1">
              <a:shade val="50000"/>
            </a:schemeClr>
          </a:contourClr>
        </a:sp3d>
      </c:spPr>
    </c:sideWall>
    <c:backWall>
      <c:thickness val="0"/>
      <c:spPr>
        <a:noFill/>
        <a:ln>
          <a:solidFill>
            <a:schemeClr val="lt1">
              <a:shade val="50000"/>
            </a:schemeClr>
          </a:solidFill>
        </a:ln>
        <a:effectLst/>
        <a:sp3d>
          <a:contourClr>
            <a:schemeClr val="lt1">
              <a:shade val="50000"/>
            </a:schemeClr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Awarded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0467191601049622E-3"/>
                  <c:y val="-5.751826446951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8F-43AC-816A-85BDF9800EFC}"/>
                </c:ext>
              </c:extLst>
            </c:dLbl>
            <c:dLbl>
              <c:idx val="1"/>
              <c:layout>
                <c:manualLayout>
                  <c:x val="5.5563254593175857E-3"/>
                  <c:y val="-7.788193035148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8F-43AC-816A-85BDF9800EFC}"/>
                </c:ext>
              </c:extLst>
            </c:dLbl>
            <c:dLbl>
              <c:idx val="2"/>
              <c:layout>
                <c:manualLayout>
                  <c:x val="-3.9863517060367455E-3"/>
                  <c:y val="-9.500466758665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8F-43AC-816A-85BDF9800EFC}"/>
                </c:ext>
              </c:extLst>
            </c:dLbl>
            <c:dLbl>
              <c:idx val="3"/>
              <c:layout>
                <c:manualLayout>
                  <c:x val="1.6418676244227808E-2"/>
                  <c:y val="-6.98181818181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8F-43AC-816A-85BDF9800EF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BS/BA</c:v>
                </c:pt>
                <c:pt idx="1">
                  <c:v>Master</c:v>
                </c:pt>
                <c:pt idx="2">
                  <c:v>Doctoral</c:v>
                </c:pt>
                <c:pt idx="3">
                  <c:v>New TT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1700000</c:v>
                </c:pt>
                <c:pt idx="1">
                  <c:v>700000</c:v>
                </c:pt>
                <c:pt idx="2">
                  <c:v>50000</c:v>
                </c:pt>
                <c:pt idx="3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8F-43AC-816A-85BDF9800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796840"/>
        <c:axId val="316799584"/>
        <c:axId val="0"/>
      </c:bar3DChart>
      <c:catAx>
        <c:axId val="31679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99584"/>
        <c:crosses val="autoZero"/>
        <c:auto val="1"/>
        <c:lblAlgn val="ctr"/>
        <c:lblOffset val="100"/>
        <c:noMultiLvlLbl val="0"/>
      </c:catAx>
      <c:valAx>
        <c:axId val="31679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9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60365248461588E-2"/>
          <c:y val="1.7160843175853018E-2"/>
          <c:w val="0.90286351706036749"/>
          <c:h val="0.71633550688976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Tenure Line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1969</c:v>
                </c:pt>
                <c:pt idx="1">
                  <c:v>1993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57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8-4402-A7E8-0233F37F3C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Contingent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Sheet1!$B$1:$D$1</c:f>
              <c:numCache>
                <c:formatCode>General</c:formatCode>
                <c:ptCount val="3"/>
                <c:pt idx="0">
                  <c:v>1969</c:v>
                </c:pt>
                <c:pt idx="1">
                  <c:v>1993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</c:v>
                </c:pt>
                <c:pt idx="1">
                  <c:v>43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8-4402-A7E8-0233F37F3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98800"/>
        <c:axId val="316800368"/>
      </c:barChart>
      <c:catAx>
        <c:axId val="3167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00368"/>
        <c:crosses val="autoZero"/>
        <c:auto val="1"/>
        <c:lblAlgn val="ctr"/>
        <c:lblOffset val="100"/>
        <c:noMultiLvlLbl val="0"/>
      </c:catAx>
      <c:valAx>
        <c:axId val="31680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9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102858466221134"/>
          <c:y val="0.92314263451443568"/>
          <c:w val="0.48438540770638966"/>
          <c:h val="7.4253198818897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32589373640698E-2"/>
          <c:y val="0.22551508844953175"/>
          <c:w val="0.91585069960986121"/>
          <c:h val="0.654748088851016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4"/>
                <c:pt idx="0">
                  <c:v>Postdoc</c:v>
                </c:pt>
                <c:pt idx="1">
                  <c:v>Academe</c:v>
                </c:pt>
                <c:pt idx="2">
                  <c:v>Industry</c:v>
                </c:pt>
                <c:pt idx="3">
                  <c:v>Government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100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C-4852-9128-C163E9DAF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529600"/>
        <c:axId val="315527640"/>
      </c:barChart>
      <c:catAx>
        <c:axId val="3155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527640"/>
        <c:crosses val="autoZero"/>
        <c:auto val="1"/>
        <c:lblAlgn val="ctr"/>
        <c:lblOffset val="100"/>
        <c:noMultiLvlLbl val="0"/>
      </c:catAx>
      <c:valAx>
        <c:axId val="31552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52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solidFill>
                  <a:sysClr val="windowText" lastClr="000000"/>
                </a:solidFill>
                <a:effectLst/>
              </a:rPr>
              <a:t>Fac/Adm Projected Salary Median over 5 Yrs</a:t>
            </a:r>
            <a:endParaRPr lang="en-US" b="1" baseline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Asst</c:v>
                </c:pt>
                <c:pt idx="1">
                  <c:v>Assoc</c:v>
                </c:pt>
                <c:pt idx="2">
                  <c:v>Full</c:v>
                </c:pt>
                <c:pt idx="3">
                  <c:v>CAO</c:v>
                </c:pt>
                <c:pt idx="4">
                  <c:v>CEO</c:v>
                </c:pt>
                <c:pt idx="5">
                  <c:v>Pres.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65</c:v>
                </c:pt>
                <c:pt idx="1">
                  <c:v>75</c:v>
                </c:pt>
                <c:pt idx="2">
                  <c:v>95</c:v>
                </c:pt>
                <c:pt idx="3">
                  <c:v>260</c:v>
                </c:pt>
                <c:pt idx="4">
                  <c:v>400</c:v>
                </c:pt>
                <c:pt idx="5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F-4E02-AF51-B2F58A9CA8E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Sheet1!$B$2:$G$2</c:f>
              <c:strCache>
                <c:ptCount val="6"/>
                <c:pt idx="0">
                  <c:v>Asst</c:v>
                </c:pt>
                <c:pt idx="1">
                  <c:v>Assoc</c:v>
                </c:pt>
                <c:pt idx="2">
                  <c:v>Full</c:v>
                </c:pt>
                <c:pt idx="3">
                  <c:v>CAO</c:v>
                </c:pt>
                <c:pt idx="4">
                  <c:v>CEO</c:v>
                </c:pt>
                <c:pt idx="5">
                  <c:v>Pres.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66.3</c:v>
                </c:pt>
                <c:pt idx="1">
                  <c:v>76.5</c:v>
                </c:pt>
                <c:pt idx="2">
                  <c:v>96.9</c:v>
                </c:pt>
                <c:pt idx="3">
                  <c:v>265.2</c:v>
                </c:pt>
                <c:pt idx="4">
                  <c:v>750</c:v>
                </c:pt>
                <c:pt idx="5">
                  <c:v>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F-4E02-AF51-B2F58A9CA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634640"/>
        <c:axId val="232636600"/>
      </c:barChart>
      <c:catAx>
        <c:axId val="23263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636600"/>
        <c:crosses val="autoZero"/>
        <c:auto val="1"/>
        <c:lblAlgn val="ctr"/>
        <c:lblOffset val="100"/>
        <c:noMultiLvlLbl val="0"/>
      </c:catAx>
      <c:valAx>
        <c:axId val="23263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63464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0.41065</cdr:x>
      <cdr:y>0.42652</cdr:y>
    </cdr:from>
    <cdr:to>
      <cdr:x>0.51622</cdr:x>
      <cdr:y>0.4771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2400" y="1981200"/>
          <a:ext cx="69215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0.384</cdr:x>
      <cdr:y>0.41753</cdr:y>
    </cdr:from>
    <cdr:to>
      <cdr:x>0.48</cdr:x>
      <cdr:y>0.47938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7600" y="2057400"/>
          <a:ext cx="914400" cy="30479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41.18%</a:t>
          </a:r>
        </a:p>
      </cdr:txBody>
    </cdr:sp>
  </cdr:relSizeAnchor>
  <cdr:relSizeAnchor xmlns:cdr="http://schemas.openxmlformats.org/drawingml/2006/chartDrawing">
    <cdr:from>
      <cdr:x>0.79031</cdr:x>
      <cdr:y>0.7013</cdr:y>
    </cdr:from>
    <cdr:to>
      <cdr:x>0.87942</cdr:x>
      <cdr:y>0.75871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81600" y="3257550"/>
          <a:ext cx="584200" cy="2667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lt1">
              <a:shade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0.84%</a:t>
          </a:r>
        </a:p>
      </cdr:txBody>
    </cdr:sp>
  </cdr:relSizeAnchor>
  <cdr:relSizeAnchor xmlns:cdr="http://schemas.openxmlformats.org/drawingml/2006/chartDrawing">
    <cdr:from>
      <cdr:x>0.296</cdr:x>
      <cdr:y>0.13918</cdr:y>
    </cdr:from>
    <cdr:to>
      <cdr:x>0.368</cdr:x>
      <cdr:y>0.20103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19400" y="6858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100%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0.576</cdr:x>
      <cdr:y>0.64948</cdr:y>
    </cdr:from>
    <cdr:to>
      <cdr:x>0.656</cdr:x>
      <cdr:y>0.71133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6400" y="3200400"/>
          <a:ext cx="762000" cy="30477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2.94%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1/26/2017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Tenure</a:t>
            </a:r>
            <a:r>
              <a:rPr lang="en-US" dirty="0"/>
              <a:t> </a:t>
            </a:r>
            <a:r>
              <a:rPr lang="en-US" dirty="0" smtClean="0"/>
              <a:t>and Faculty Compensation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Faculty Assembly January 2017</a:t>
            </a:r>
          </a:p>
          <a:p>
            <a:r>
              <a:rPr lang="en-US" sz="2000" dirty="0" smtClean="0"/>
              <a:t>Gabriel Lugo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 Salary of PhD Recipients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712313"/>
              </p:ext>
            </p:extLst>
          </p:nvPr>
        </p:nvGraphicFramePr>
        <p:xfrm>
          <a:off x="1293812" y="1453920"/>
          <a:ext cx="8839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</a:t>
            </a:r>
            <a:r>
              <a:rPr lang="en-US" dirty="0" smtClean="0"/>
              <a:t>/</a:t>
            </a:r>
            <a:r>
              <a:rPr lang="en-US" dirty="0" err="1" smtClean="0"/>
              <a:t>Adm</a:t>
            </a:r>
            <a:r>
              <a:rPr lang="en-US" dirty="0" smtClean="0"/>
              <a:t> Median Salaries 17’-22’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5812" y="6096000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 </a:t>
            </a:r>
            <a:r>
              <a:rPr lang="en-US" sz="1800" smtClean="0"/>
              <a:t>UNCW data</a:t>
            </a:r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268332"/>
              </p:ext>
            </p:extLst>
          </p:nvPr>
        </p:nvGraphicFramePr>
        <p:xfrm>
          <a:off x="1293812" y="1600200"/>
          <a:ext cx="9829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5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2812" y="1676400"/>
            <a:ext cx="75809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Tenure needed to attract talent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Peer review is ongoing and rigorous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Academic Freedom is Central to </a:t>
            </a:r>
            <a:br>
              <a:rPr lang="en-US" sz="3200" dirty="0" smtClean="0"/>
            </a:br>
            <a:r>
              <a:rPr lang="en-US" sz="3200" dirty="0" smtClean="0"/>
              <a:t>the integrity of research, teaching </a:t>
            </a:r>
            <a:br>
              <a:rPr lang="en-US" sz="3200" dirty="0" smtClean="0"/>
            </a:br>
            <a:r>
              <a:rPr lang="en-US" sz="3200" dirty="0" smtClean="0"/>
              <a:t>and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Lagging salary </a:t>
            </a:r>
            <a:r>
              <a:rPr lang="en-US" sz="3200" smtClean="0"/>
              <a:t>increase rates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need to be addressed NOW.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AAUP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Statement of Principles of Academic Freedom and Tenure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Tenure </a:t>
            </a:r>
            <a:r>
              <a:rPr lang="en-US" dirty="0"/>
              <a:t>is a means to certain ends; specifically: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freedom </a:t>
            </a:r>
            <a:r>
              <a:rPr lang="en-US" dirty="0"/>
              <a:t>of teaching and research and of extramural activities, and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sufficient degree of economic security to make the profession attractive to men and women of ability.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Freedom </a:t>
            </a:r>
            <a:r>
              <a:rPr lang="en-US" dirty="0"/>
              <a:t>and economic security, hence, tenure, are indispensable to the success of an institution in fulfilling its obligations to its students and to society.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Freedom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is it linked with tenure</a:t>
            </a:r>
          </a:p>
          <a:p>
            <a:r>
              <a:rPr lang="en-US" dirty="0" smtClean="0"/>
              <a:t>Number of Supreme Court cases upholding academic freedom</a:t>
            </a:r>
          </a:p>
          <a:p>
            <a:r>
              <a:rPr lang="en-US" dirty="0" smtClean="0"/>
              <a:t>Academic freedom extends to students</a:t>
            </a:r>
          </a:p>
          <a:p>
            <a:pPr lvl="1"/>
            <a:r>
              <a:rPr lang="en-US" dirty="0" smtClean="0"/>
              <a:t>Personal anecdote</a:t>
            </a:r>
          </a:p>
          <a:p>
            <a:r>
              <a:rPr lang="en-US" dirty="0" smtClean="0"/>
              <a:t>Academic freedom extends to teaching and research</a:t>
            </a:r>
          </a:p>
          <a:p>
            <a:pPr lvl="1"/>
            <a:r>
              <a:rPr lang="en-US" dirty="0" smtClean="0"/>
              <a:t>Protects against controversial and long range investigations (</a:t>
            </a:r>
            <a:r>
              <a:rPr lang="en-US" dirty="0" err="1" smtClean="0"/>
              <a:t>eg</a:t>
            </a:r>
            <a:r>
              <a:rPr lang="en-US" dirty="0" smtClean="0"/>
              <a:t>, Gravitational Waves)</a:t>
            </a:r>
          </a:p>
        </p:txBody>
      </p:sp>
    </p:spTree>
    <p:extLst>
      <p:ext uri="{BB962C8B-B14F-4D97-AF65-F5344CB8AC3E}">
        <p14:creationId xmlns:p14="http://schemas.microsoft.com/office/powerpoint/2010/main" val="7975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to Tenure – A </a:t>
            </a:r>
            <a:r>
              <a:rPr lang="en-US" dirty="0"/>
              <a:t>B</a:t>
            </a:r>
            <a:r>
              <a:rPr lang="en-US" dirty="0" smtClean="0"/>
              <a:t>ig Filter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708989"/>
              </p:ext>
            </p:extLst>
          </p:nvPr>
        </p:nvGraphicFramePr>
        <p:xfrm>
          <a:off x="1217612" y="1524000"/>
          <a:ext cx="95250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0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to Faculty Position</a:t>
            </a:r>
            <a:endParaRPr lang="en-US" dirty="0"/>
          </a:p>
        </p:txBody>
      </p:sp>
      <p:graphicFrame>
        <p:nvGraphicFramePr>
          <p:cNvPr id="6" name="Content Placeholder 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665940"/>
              </p:ext>
            </p:extLst>
          </p:nvPr>
        </p:nvGraphicFramePr>
        <p:xfrm>
          <a:off x="1293812" y="1473200"/>
          <a:ext cx="8229600" cy="44805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164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Ave. No. Years to Doctoral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Degree</a:t>
                      </a:r>
                      <a:r>
                        <a:rPr lang="en-US" dirty="0" err="1" smtClean="0"/>
                        <a:t>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Ave. Age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64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BS/BA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46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Sciences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46">
                <a:tc>
                  <a:txBody>
                    <a:bodyPr/>
                    <a:lstStyle/>
                    <a:p>
                      <a:r>
                        <a:rPr lang="en-US" dirty="0" smtClean="0"/>
                        <a:t>Life</a:t>
                      </a:r>
                      <a:r>
                        <a:rPr lang="en-US" baseline="0" dirty="0" smtClean="0"/>
                        <a:t> Sciences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46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Sciences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46">
                <a:tc>
                  <a:txBody>
                    <a:bodyPr/>
                    <a:lstStyle/>
                    <a:p>
                      <a:r>
                        <a:rPr lang="en-US" dirty="0" smtClean="0"/>
                        <a:t>Humanities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646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3812" y="6324600"/>
            <a:ext cx="7351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NSF Doctorate Recipients Survey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aculty Career vs. Other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9017"/>
              </p:ext>
            </p:extLst>
          </p:nvPr>
        </p:nvGraphicFramePr>
        <p:xfrm>
          <a:off x="836612" y="1828800"/>
          <a:ext cx="10744199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7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Non-Faculty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BA/BS</a:t>
                      </a:r>
                      <a:r>
                        <a:rPr lang="en-US" baseline="0" dirty="0" smtClean="0"/>
                        <a:t>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BS/BS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Starts Career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 – Starts Post-Doc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Years</a:t>
                      </a:r>
                      <a:r>
                        <a:rPr lang="en-US" baseline="0" dirty="0" smtClean="0"/>
                        <a:t> into career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Asst. Prof.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Start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TT career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 Years</a:t>
                      </a:r>
                      <a:r>
                        <a:rPr lang="en-US" baseline="0" dirty="0" smtClean="0"/>
                        <a:t> into career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Tenure &amp; </a:t>
                      </a:r>
                      <a:r>
                        <a:rPr lang="en-US" baseline="0" dirty="0" smtClean="0"/>
                        <a:t>promotion to Assoc.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 Years</a:t>
                      </a:r>
                      <a:r>
                        <a:rPr lang="en-US" baseline="0" dirty="0" smtClean="0"/>
                        <a:t> into career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</a:t>
                      </a:r>
                      <a:r>
                        <a:rPr lang="en-US" baseline="0" dirty="0" smtClean="0"/>
                        <a:t>l Professor. Last promotion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Years</a:t>
                      </a:r>
                      <a:r>
                        <a:rPr lang="en-US" baseline="0" dirty="0" smtClean="0"/>
                        <a:t> into career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retire with 33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 of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May retire with 43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baseline="0" dirty="0" smtClean="0"/>
                        <a:t> of service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0792" y="5562600"/>
            <a:ext cx="99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66% of Faculty start with average debt of $60,000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6976" y="1752600"/>
            <a:ext cx="99980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Starts at Doctoral defense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Review for Postdoc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Review during hiring to professorial 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Annual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Review for Reappointment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Review for Tenure and Promotion to Associate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Review for promotion to Full (There are only two promotions in the entire 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Post Tenure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3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RTP Review Cycles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2812" y="1676401"/>
            <a:ext cx="1447800" cy="1066800"/>
            <a:chOff x="1446212" y="1676401"/>
            <a:chExt cx="1447800" cy="1066800"/>
          </a:xfrm>
        </p:grpSpPr>
        <p:sp>
          <p:nvSpPr>
            <p:cNvPr id="4" name="Flowchart: Off-page Connector 3"/>
            <p:cNvSpPr/>
            <p:nvPr/>
          </p:nvSpPr>
          <p:spPr>
            <a:xfrm rot="16200000">
              <a:off x="1636712" y="1485901"/>
              <a:ext cx="1066800" cy="14478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2412" y="19767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Peer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4012" y="1676400"/>
            <a:ext cx="1447800" cy="1066800"/>
            <a:chOff x="1446212" y="1676401"/>
            <a:chExt cx="1447800" cy="1066800"/>
          </a:xfrm>
        </p:grpSpPr>
        <p:sp>
          <p:nvSpPr>
            <p:cNvPr id="13" name="Flowchart: Off-page Connector 12"/>
            <p:cNvSpPr/>
            <p:nvPr/>
          </p:nvSpPr>
          <p:spPr>
            <a:xfrm rot="16200000">
              <a:off x="1636712" y="1485901"/>
              <a:ext cx="1066800" cy="14478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2412" y="19767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Chair 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80212" y="1676400"/>
            <a:ext cx="1447800" cy="1066800"/>
            <a:chOff x="1446212" y="1676401"/>
            <a:chExt cx="1447800" cy="1066800"/>
          </a:xfrm>
        </p:grpSpPr>
        <p:sp>
          <p:nvSpPr>
            <p:cNvPr id="19" name="Flowchart: Off-page Connector 18"/>
            <p:cNvSpPr/>
            <p:nvPr/>
          </p:nvSpPr>
          <p:spPr>
            <a:xfrm rot="16200000">
              <a:off x="1636712" y="1485901"/>
              <a:ext cx="1066800" cy="14478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2412" y="19767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Dean 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99012" y="1828800"/>
            <a:ext cx="1447800" cy="735546"/>
            <a:chOff x="1446212" y="1676401"/>
            <a:chExt cx="1447800" cy="1066800"/>
          </a:xfrm>
        </p:grpSpPr>
        <p:sp>
          <p:nvSpPr>
            <p:cNvPr id="22" name="Flowchart: Off-page Connector 21"/>
            <p:cNvSpPr/>
            <p:nvPr/>
          </p:nvSpPr>
          <p:spPr>
            <a:xfrm rot="16200000">
              <a:off x="1636712" y="1485901"/>
              <a:ext cx="1066800" cy="14478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98612" y="1897435"/>
              <a:ext cx="11430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CRTP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61412" y="1676400"/>
            <a:ext cx="1981200" cy="1131331"/>
            <a:chOff x="1446212" y="1676401"/>
            <a:chExt cx="1447800" cy="1131331"/>
          </a:xfrm>
        </p:grpSpPr>
        <p:sp>
          <p:nvSpPr>
            <p:cNvPr id="25" name="Flowchart: Off-page Connector 24"/>
            <p:cNvSpPr/>
            <p:nvPr/>
          </p:nvSpPr>
          <p:spPr>
            <a:xfrm rot="16200000">
              <a:off x="1636712" y="1485901"/>
              <a:ext cx="1066800" cy="14478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2412" y="1976735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Provost 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59013" y="3048000"/>
            <a:ext cx="1071775" cy="1131431"/>
            <a:chOff x="10358953" y="3037347"/>
            <a:chExt cx="1145659" cy="1447800"/>
          </a:xfrm>
        </p:grpSpPr>
        <p:sp>
          <p:nvSpPr>
            <p:cNvPr id="28" name="Flowchart: Off-page Connector 27"/>
            <p:cNvSpPr/>
            <p:nvPr/>
          </p:nvSpPr>
          <p:spPr>
            <a:xfrm>
              <a:off x="10358953" y="3037347"/>
              <a:ext cx="1066799" cy="14478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61612" y="3426768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CEO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90214" y="4419600"/>
            <a:ext cx="1371598" cy="1066800"/>
            <a:chOff x="10377395" y="3122692"/>
            <a:chExt cx="1291066" cy="1447800"/>
          </a:xfrm>
        </p:grpSpPr>
        <p:sp>
          <p:nvSpPr>
            <p:cNvPr id="31" name="Flowchart: Off-page Connector 30"/>
            <p:cNvSpPr/>
            <p:nvPr/>
          </p:nvSpPr>
          <p:spPr>
            <a:xfrm>
              <a:off x="10377395" y="3122692"/>
              <a:ext cx="1066800" cy="14478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25461" y="3426768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BOT</a:t>
              </a:r>
              <a:endParaRPr lang="en-US" dirty="0"/>
            </a:p>
          </p:txBody>
        </p:sp>
      </p:grpSp>
      <p:sp>
        <p:nvSpPr>
          <p:cNvPr id="8" name="Right Arrow 7"/>
          <p:cNvSpPr/>
          <p:nvPr/>
        </p:nvSpPr>
        <p:spPr>
          <a:xfrm>
            <a:off x="2360612" y="209326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341812" y="2057400"/>
            <a:ext cx="4572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246812" y="2057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8228012" y="2057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11020280" y="4171266"/>
            <a:ext cx="275466" cy="221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4212" y="3810000"/>
            <a:ext cx="1624303" cy="1216967"/>
            <a:chOff x="684212" y="4040833"/>
            <a:chExt cx="1624303" cy="1216967"/>
          </a:xfrm>
        </p:grpSpPr>
        <p:sp>
          <p:nvSpPr>
            <p:cNvPr id="38" name="Flowchart: Decision 37"/>
            <p:cNvSpPr/>
            <p:nvPr/>
          </p:nvSpPr>
          <p:spPr>
            <a:xfrm>
              <a:off x="684212" y="4040833"/>
              <a:ext cx="1624303" cy="1216967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5212" y="44151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Asst.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22509" y="3810000"/>
            <a:ext cx="1624303" cy="1216967"/>
            <a:chOff x="684212" y="4040833"/>
            <a:chExt cx="1624303" cy="1216967"/>
          </a:xfrm>
        </p:grpSpPr>
        <p:sp>
          <p:nvSpPr>
            <p:cNvPr id="42" name="Flowchart: Decision 41"/>
            <p:cNvSpPr/>
            <p:nvPr/>
          </p:nvSpPr>
          <p:spPr>
            <a:xfrm>
              <a:off x="684212" y="4040833"/>
              <a:ext cx="1624303" cy="1216967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3115" y="44151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Assoc.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41309" y="3810000"/>
            <a:ext cx="1624303" cy="1216967"/>
            <a:chOff x="684212" y="4040833"/>
            <a:chExt cx="1624303" cy="1216967"/>
          </a:xfrm>
        </p:grpSpPr>
        <p:sp>
          <p:nvSpPr>
            <p:cNvPr id="45" name="Flowchart: Decision 44"/>
            <p:cNvSpPr/>
            <p:nvPr/>
          </p:nvSpPr>
          <p:spPr>
            <a:xfrm>
              <a:off x="684212" y="4040833"/>
              <a:ext cx="1624303" cy="1216967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65212" y="44151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Rppt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03709" y="3810000"/>
            <a:ext cx="1624303" cy="1216967"/>
            <a:chOff x="684212" y="4040833"/>
            <a:chExt cx="1624303" cy="1216967"/>
          </a:xfrm>
        </p:grpSpPr>
        <p:sp>
          <p:nvSpPr>
            <p:cNvPr id="48" name="Flowchart: Decision 47"/>
            <p:cNvSpPr/>
            <p:nvPr/>
          </p:nvSpPr>
          <p:spPr>
            <a:xfrm>
              <a:off x="684212" y="4040833"/>
              <a:ext cx="1624303" cy="1216967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65515" y="44151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Full</a:t>
              </a:r>
              <a:endParaRPr lang="en-US" dirty="0"/>
            </a:p>
          </p:txBody>
        </p:sp>
      </p:grpSp>
      <p:sp>
        <p:nvSpPr>
          <p:cNvPr id="51" name="Right Arrow 50"/>
          <p:cNvSpPr/>
          <p:nvPr/>
        </p:nvSpPr>
        <p:spPr>
          <a:xfrm rot="16200000">
            <a:off x="1016176" y="3227564"/>
            <a:ext cx="1014703" cy="150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584909" y="3810000"/>
            <a:ext cx="1624303" cy="1216967"/>
            <a:chOff x="684212" y="4040833"/>
            <a:chExt cx="1624303" cy="1216967"/>
          </a:xfrm>
        </p:grpSpPr>
        <p:sp>
          <p:nvSpPr>
            <p:cNvPr id="55" name="Flowchart: Decision 54"/>
            <p:cNvSpPr/>
            <p:nvPr/>
          </p:nvSpPr>
          <p:spPr>
            <a:xfrm>
              <a:off x="684212" y="4040833"/>
              <a:ext cx="1624303" cy="1216967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65515" y="44151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PTR</a:t>
              </a:r>
              <a:endParaRPr lang="en-US" dirty="0"/>
            </a:p>
          </p:txBody>
        </p:sp>
      </p:grpSp>
      <p:sp>
        <p:nvSpPr>
          <p:cNvPr id="60" name="Right Arrow 59"/>
          <p:cNvSpPr/>
          <p:nvPr/>
        </p:nvSpPr>
        <p:spPr>
          <a:xfrm rot="16200000">
            <a:off x="2577163" y="5779145"/>
            <a:ext cx="1698268" cy="1501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-Shape 62"/>
          <p:cNvSpPr/>
          <p:nvPr/>
        </p:nvSpPr>
        <p:spPr>
          <a:xfrm flipH="1">
            <a:off x="3427412" y="5486400"/>
            <a:ext cx="7772400" cy="1222343"/>
          </a:xfrm>
          <a:prstGeom prst="corner">
            <a:avLst>
              <a:gd name="adj1" fmla="val 7497"/>
              <a:gd name="adj2" fmla="val 96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6200000">
            <a:off x="4825061" y="5588649"/>
            <a:ext cx="1295400" cy="1765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3450328" y="3613715"/>
            <a:ext cx="8920" cy="230799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89812" y="5843053"/>
            <a:ext cx="3810000" cy="2434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34660" y="6324600"/>
            <a:ext cx="5765152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Bent Arrow 61"/>
          <p:cNvSpPr/>
          <p:nvPr/>
        </p:nvSpPr>
        <p:spPr>
          <a:xfrm rot="5400000">
            <a:off x="10579511" y="2334801"/>
            <a:ext cx="876300" cy="550097"/>
          </a:xfrm>
          <a:prstGeom prst="bentArrow">
            <a:avLst>
              <a:gd name="adj1" fmla="val 25000"/>
              <a:gd name="adj2" fmla="val 25000"/>
              <a:gd name="adj3" fmla="val 2178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1577163" y="2997200"/>
            <a:ext cx="5850749" cy="1270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16200000">
            <a:off x="7035293" y="3399570"/>
            <a:ext cx="703450" cy="1040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6200000">
            <a:off x="5148012" y="3461000"/>
            <a:ext cx="533400" cy="164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0800000">
            <a:off x="1577161" y="3239411"/>
            <a:ext cx="3807348" cy="188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0800000">
            <a:off x="1577164" y="3581399"/>
            <a:ext cx="1850248" cy="176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Arrow 72"/>
          <p:cNvSpPr/>
          <p:nvPr/>
        </p:nvSpPr>
        <p:spPr>
          <a:xfrm flipH="1" flipV="1">
            <a:off x="4113211" y="2620906"/>
            <a:ext cx="2667000" cy="12899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Arrow 73"/>
          <p:cNvSpPr/>
          <p:nvPr/>
        </p:nvSpPr>
        <p:spPr>
          <a:xfrm flipH="1" flipV="1">
            <a:off x="2132011" y="2630080"/>
            <a:ext cx="761999" cy="1131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Left Arrow 78"/>
          <p:cNvSpPr/>
          <p:nvPr/>
        </p:nvSpPr>
        <p:spPr>
          <a:xfrm rot="5400000" flipH="1" flipV="1">
            <a:off x="7353913" y="3228001"/>
            <a:ext cx="1100497" cy="114299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Arrow 79"/>
          <p:cNvSpPr/>
          <p:nvPr/>
        </p:nvSpPr>
        <p:spPr>
          <a:xfrm flipH="1" flipV="1">
            <a:off x="7928012" y="3745468"/>
            <a:ext cx="1416011" cy="110623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6200000">
            <a:off x="7045594" y="5373420"/>
            <a:ext cx="813852" cy="1254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 rot="16200000">
            <a:off x="5584634" y="3710178"/>
            <a:ext cx="1295400" cy="1234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on Tenure, Tenure-Track Lines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36706"/>
              </p:ext>
            </p:extLst>
          </p:nvPr>
        </p:nvGraphicFramePr>
        <p:xfrm>
          <a:off x="1370012" y="1676400"/>
          <a:ext cx="9067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5812" y="6096000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AAUP Trends on Faculty Employment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83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391</Words>
  <Application>Microsoft Office PowerPoint</Application>
  <PresentationFormat>Custom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Books 16x9</vt:lpstr>
      <vt:lpstr>Tenure and Faculty Compensation </vt:lpstr>
      <vt:lpstr>AAUP </vt:lpstr>
      <vt:lpstr>Academic Freedom </vt:lpstr>
      <vt:lpstr>Path to Tenure – A Big Filter</vt:lpstr>
      <vt:lpstr>Pathway to Faculty Position</vt:lpstr>
      <vt:lpstr>Faculty Career vs. Other</vt:lpstr>
      <vt:lpstr>Peer Review</vt:lpstr>
      <vt:lpstr>RTP Review Cycles</vt:lpstr>
      <vt:lpstr>Trends on Tenure, Tenure-Track Lines</vt:lpstr>
      <vt:lpstr>Median Salary of PhD Recipients</vt:lpstr>
      <vt:lpstr>Fac/Adm Median Salaries 17’-22’</vt:lpstr>
      <vt:lpstr>Conclusion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2016-02-21T17:18:47Z</dcterms:created>
  <dcterms:modified xsi:type="dcterms:W3CDTF">2017-01-26T19:40:20Z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