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96" r:id="rId2"/>
    <p:sldId id="319" r:id="rId3"/>
    <p:sldId id="320" r:id="rId4"/>
    <p:sldId id="326" r:id="rId5"/>
    <p:sldId id="328" r:id="rId6"/>
    <p:sldId id="322" r:id="rId7"/>
    <p:sldId id="332" r:id="rId8"/>
    <p:sldId id="333" r:id="rId9"/>
    <p:sldId id="334" r:id="rId10"/>
    <p:sldId id="335" r:id="rId11"/>
    <p:sldId id="336" r:id="rId12"/>
    <p:sldId id="337" r:id="rId13"/>
    <p:sldId id="339" r:id="rId14"/>
    <p:sldId id="338" r:id="rId15"/>
  </p:sldIdLst>
  <p:sldSz cx="12192000" cy="6858000"/>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h Humphrey" initials="JH" lastIdx="0" clrIdx="0">
    <p:extLst>
      <p:ext uri="{19B8F6BF-5375-455C-9EA6-DF929625EA0E}">
        <p15:presenceInfo xmlns:p15="http://schemas.microsoft.com/office/powerpoint/2012/main" userId="S-1-5-21-623776247-1004891664-1543857936-196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5E3"/>
    <a:srgbClr val="014B2A"/>
    <a:srgbClr val="9E9B69"/>
    <a:srgbClr val="000000"/>
    <a:srgbClr val="EAE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60" autoAdjust="0"/>
  </p:normalViewPr>
  <p:slideViewPr>
    <p:cSldViewPr>
      <p:cViewPr varScale="1">
        <p:scale>
          <a:sx n="81" d="100"/>
          <a:sy n="81" d="100"/>
        </p:scale>
        <p:origin x="96" y="2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5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6347" y="1"/>
            <a:ext cx="4028440" cy="350520"/>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D3589652-34D6-467C-9DF0-33397434DF7E}" type="datetimeFigureOut">
              <a:rPr lang="en-US"/>
              <a:pPr>
                <a:defRPr/>
              </a:pPr>
              <a:t>9/14/2022</a:t>
            </a:fld>
            <a:endParaRPr lang="en-US"/>
          </a:p>
        </p:txBody>
      </p:sp>
      <p:sp>
        <p:nvSpPr>
          <p:cNvPr id="4" name="Footer Placeholder 3"/>
          <p:cNvSpPr>
            <a:spLocks noGrp="1"/>
          </p:cNvSpPr>
          <p:nvPr>
            <p:ph type="ftr" sz="quarter" idx="2"/>
          </p:nvPr>
        </p:nvSpPr>
        <p:spPr>
          <a:xfrm>
            <a:off x="0" y="6658259"/>
            <a:ext cx="4028440" cy="3505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6347" y="6658259"/>
            <a:ext cx="4028440" cy="350520"/>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6E4A0431-0A9C-43BE-BBBE-A471877FC1AD}" type="slidenum">
              <a:rPr lang="en-US"/>
              <a:pPr>
                <a:defRPr/>
              </a:pPr>
              <a:t>‹#›</a:t>
            </a:fld>
            <a:endParaRPr lang="en-US"/>
          </a:p>
        </p:txBody>
      </p:sp>
    </p:spTree>
    <p:extLst>
      <p:ext uri="{BB962C8B-B14F-4D97-AF65-F5344CB8AC3E}">
        <p14:creationId xmlns:p14="http://schemas.microsoft.com/office/powerpoint/2010/main" val="136564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5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347" y="1"/>
            <a:ext cx="4028440" cy="350520"/>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DA707181-981A-4E10-984E-AEF6F7D17943}" type="datetimeFigureOut">
              <a:rPr lang="en-US"/>
              <a:pPr>
                <a:defRPr/>
              </a:pPr>
              <a:t>9/14/2022</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8259"/>
            <a:ext cx="4028440" cy="3505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347" y="6658259"/>
            <a:ext cx="4028440" cy="350520"/>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CF4DEB96-F3E1-4CF6-B5A9-C6CB061533F2}" type="slidenum">
              <a:rPr lang="en-US"/>
              <a:pPr>
                <a:defRPr/>
              </a:pPr>
              <a:t>‹#›</a:t>
            </a:fld>
            <a:endParaRPr lang="en-US"/>
          </a:p>
        </p:txBody>
      </p:sp>
    </p:spTree>
    <p:extLst>
      <p:ext uri="{BB962C8B-B14F-4D97-AF65-F5344CB8AC3E}">
        <p14:creationId xmlns:p14="http://schemas.microsoft.com/office/powerpoint/2010/main" val="35272177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458">
              <a:defRPr/>
            </a:pPr>
            <a:fld id="{8F78226B-52CD-43A5-AA69-F0D641991AF3}" type="slidenum">
              <a:rPr lang="en-US">
                <a:solidFill>
                  <a:prstClr val="black"/>
                </a:solidFill>
                <a:latin typeface="Calibri"/>
              </a:rPr>
              <a:pPr defTabSz="924458">
                <a:defRPr/>
              </a:pPr>
              <a:t>1</a:t>
            </a:fld>
            <a:endParaRPr lang="en-US" dirty="0">
              <a:solidFill>
                <a:prstClr val="black"/>
              </a:solidFill>
              <a:latin typeface="Calibri"/>
            </a:endParaRPr>
          </a:p>
        </p:txBody>
      </p:sp>
    </p:spTree>
    <p:extLst>
      <p:ext uri="{BB962C8B-B14F-4D97-AF65-F5344CB8AC3E}">
        <p14:creationId xmlns:p14="http://schemas.microsoft.com/office/powerpoint/2010/main" val="189951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10</a:t>
            </a:fld>
            <a:endParaRPr lang="en-US"/>
          </a:p>
        </p:txBody>
      </p:sp>
    </p:spTree>
    <p:extLst>
      <p:ext uri="{BB962C8B-B14F-4D97-AF65-F5344CB8AC3E}">
        <p14:creationId xmlns:p14="http://schemas.microsoft.com/office/powerpoint/2010/main" val="308687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11</a:t>
            </a:fld>
            <a:endParaRPr lang="en-US"/>
          </a:p>
        </p:txBody>
      </p:sp>
    </p:spTree>
    <p:extLst>
      <p:ext uri="{BB962C8B-B14F-4D97-AF65-F5344CB8AC3E}">
        <p14:creationId xmlns:p14="http://schemas.microsoft.com/office/powerpoint/2010/main" val="150652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12</a:t>
            </a:fld>
            <a:endParaRPr lang="en-US"/>
          </a:p>
        </p:txBody>
      </p:sp>
    </p:spTree>
    <p:extLst>
      <p:ext uri="{BB962C8B-B14F-4D97-AF65-F5344CB8AC3E}">
        <p14:creationId xmlns:p14="http://schemas.microsoft.com/office/powerpoint/2010/main" val="27462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13</a:t>
            </a:fld>
            <a:endParaRPr lang="en-US"/>
          </a:p>
        </p:txBody>
      </p:sp>
    </p:spTree>
    <p:extLst>
      <p:ext uri="{BB962C8B-B14F-4D97-AF65-F5344CB8AC3E}">
        <p14:creationId xmlns:p14="http://schemas.microsoft.com/office/powerpoint/2010/main" val="110369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14</a:t>
            </a:fld>
            <a:endParaRPr lang="en-US"/>
          </a:p>
        </p:txBody>
      </p:sp>
    </p:spTree>
    <p:extLst>
      <p:ext uri="{BB962C8B-B14F-4D97-AF65-F5344CB8AC3E}">
        <p14:creationId xmlns:p14="http://schemas.microsoft.com/office/powerpoint/2010/main" val="311006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2</a:t>
            </a:fld>
            <a:endParaRPr lang="en-US"/>
          </a:p>
        </p:txBody>
      </p:sp>
    </p:spTree>
    <p:extLst>
      <p:ext uri="{BB962C8B-B14F-4D97-AF65-F5344CB8AC3E}">
        <p14:creationId xmlns:p14="http://schemas.microsoft.com/office/powerpoint/2010/main" val="232686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3</a:t>
            </a:fld>
            <a:endParaRPr lang="en-US"/>
          </a:p>
        </p:txBody>
      </p:sp>
    </p:spTree>
    <p:extLst>
      <p:ext uri="{BB962C8B-B14F-4D97-AF65-F5344CB8AC3E}">
        <p14:creationId xmlns:p14="http://schemas.microsoft.com/office/powerpoint/2010/main" val="311159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4</a:t>
            </a:fld>
            <a:endParaRPr lang="en-US"/>
          </a:p>
        </p:txBody>
      </p:sp>
    </p:spTree>
    <p:extLst>
      <p:ext uri="{BB962C8B-B14F-4D97-AF65-F5344CB8AC3E}">
        <p14:creationId xmlns:p14="http://schemas.microsoft.com/office/powerpoint/2010/main" val="181397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5</a:t>
            </a:fld>
            <a:endParaRPr lang="en-US"/>
          </a:p>
        </p:txBody>
      </p:sp>
    </p:spTree>
    <p:extLst>
      <p:ext uri="{BB962C8B-B14F-4D97-AF65-F5344CB8AC3E}">
        <p14:creationId xmlns:p14="http://schemas.microsoft.com/office/powerpoint/2010/main" val="101655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6</a:t>
            </a:fld>
            <a:endParaRPr lang="en-US"/>
          </a:p>
        </p:txBody>
      </p:sp>
    </p:spTree>
    <p:extLst>
      <p:ext uri="{BB962C8B-B14F-4D97-AF65-F5344CB8AC3E}">
        <p14:creationId xmlns:p14="http://schemas.microsoft.com/office/powerpoint/2010/main" val="260602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7</a:t>
            </a:fld>
            <a:endParaRPr lang="en-US"/>
          </a:p>
        </p:txBody>
      </p:sp>
    </p:spTree>
    <p:extLst>
      <p:ext uri="{BB962C8B-B14F-4D97-AF65-F5344CB8AC3E}">
        <p14:creationId xmlns:p14="http://schemas.microsoft.com/office/powerpoint/2010/main" val="38453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8</a:t>
            </a:fld>
            <a:endParaRPr lang="en-US"/>
          </a:p>
        </p:txBody>
      </p:sp>
    </p:spTree>
    <p:extLst>
      <p:ext uri="{BB962C8B-B14F-4D97-AF65-F5344CB8AC3E}">
        <p14:creationId xmlns:p14="http://schemas.microsoft.com/office/powerpoint/2010/main" val="302522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DEB96-F3E1-4CF6-B5A9-C6CB061533F2}" type="slidenum">
              <a:rPr lang="en-US" smtClean="0"/>
              <a:pPr>
                <a:defRPr/>
              </a:pPr>
              <a:t>9</a:t>
            </a:fld>
            <a:endParaRPr lang="en-US"/>
          </a:p>
        </p:txBody>
      </p:sp>
    </p:spTree>
    <p:extLst>
      <p:ext uri="{BB962C8B-B14F-4D97-AF65-F5344CB8AC3E}">
        <p14:creationId xmlns:p14="http://schemas.microsoft.com/office/powerpoint/2010/main" val="417290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9" y="1905003"/>
            <a:ext cx="10242551" cy="1523495"/>
          </a:xfrm>
        </p:spPr>
        <p:txBody>
          <a:bodyPr>
            <a:noAutofit/>
          </a:bodyPr>
          <a:lstStyle>
            <a:lvl1pPr>
              <a:lnSpc>
                <a:spcPct val="90000"/>
              </a:lnSpc>
              <a:defRPr sz="4050" baseline="0"/>
            </a:lvl1pPr>
          </a:lstStyle>
          <a:p>
            <a:r>
              <a:rPr lang="en-US"/>
              <a:t>Click to edit Master title style</a:t>
            </a:r>
            <a:endParaRPr lang="en-US" dirty="0"/>
          </a:p>
        </p:txBody>
      </p:sp>
      <p:sp>
        <p:nvSpPr>
          <p:cNvPr id="3" name="Subtitle 2"/>
          <p:cNvSpPr>
            <a:spLocks noGrp="1"/>
          </p:cNvSpPr>
          <p:nvPr>
            <p:ph type="subTitle" idx="1"/>
          </p:nvPr>
        </p:nvSpPr>
        <p:spPr>
          <a:xfrm>
            <a:off x="973667" y="4344991"/>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pic>
        <p:nvPicPr>
          <p:cNvPr id="5" name="Picture 4" descr="UNCC_Logo_whiteTPBG"/>
          <p:cNvPicPr>
            <a:picLocks noChangeAspect="1" noChangeArrowheads="1"/>
          </p:cNvPicPr>
          <p:nvPr userDrawn="1"/>
        </p:nvPicPr>
        <p:blipFill>
          <a:blip r:embed="rId2" cstate="print"/>
          <a:srcRect/>
          <a:stretch>
            <a:fillRect/>
          </a:stretch>
        </p:blipFill>
        <p:spPr bwMode="auto">
          <a:xfrm>
            <a:off x="9906000" y="5791200"/>
            <a:ext cx="2096728" cy="904868"/>
          </a:xfrm>
          <a:prstGeom prst="rect">
            <a:avLst/>
          </a:prstGeom>
          <a:noFill/>
        </p:spPr>
      </p:pic>
    </p:spTree>
    <p:extLst>
      <p:ext uri="{BB962C8B-B14F-4D97-AF65-F5344CB8AC3E}">
        <p14:creationId xmlns:p14="http://schemas.microsoft.com/office/powerpoint/2010/main" val="8970820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descr="UNCC_Logo_RGB.jpg"/>
          <p:cNvPicPr>
            <a:picLocks noChangeAspect="1"/>
          </p:cNvPicPr>
          <p:nvPr userDrawn="1"/>
        </p:nvPicPr>
        <p:blipFill>
          <a:blip r:embed="rId2" cstate="print"/>
          <a:stretch>
            <a:fillRect/>
          </a:stretch>
        </p:blipFill>
        <p:spPr>
          <a:xfrm>
            <a:off x="9550400" y="5909716"/>
            <a:ext cx="2184171" cy="728422"/>
          </a:xfrm>
          <a:prstGeom prst="rect">
            <a:avLst/>
          </a:prstGeom>
        </p:spPr>
      </p:pic>
      <p:sp>
        <p:nvSpPr>
          <p:cNvPr id="8" name="Title 1"/>
          <p:cNvSpPr>
            <a:spLocks noGrp="1"/>
          </p:cNvSpPr>
          <p:nvPr>
            <p:ph type="title" hasCustomPrompt="1"/>
          </p:nvPr>
        </p:nvSpPr>
        <p:spPr>
          <a:xfrm>
            <a:off x="0" y="274638"/>
            <a:ext cx="12192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a:t>Slide title, level 1, Arial 40 pt bold</a:t>
            </a:r>
          </a:p>
        </p:txBody>
      </p:sp>
    </p:spTree>
    <p:extLst>
      <p:ext uri="{BB962C8B-B14F-4D97-AF65-F5344CB8AC3E}">
        <p14:creationId xmlns:p14="http://schemas.microsoft.com/office/powerpoint/2010/main" val="17406069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descr="UNCC_Logo_RGB.jpg"/>
          <p:cNvPicPr>
            <a:picLocks noChangeAspect="1"/>
          </p:cNvPicPr>
          <p:nvPr userDrawn="1"/>
        </p:nvPicPr>
        <p:blipFill>
          <a:blip r:embed="rId2" cstate="print"/>
          <a:stretch>
            <a:fillRect/>
          </a:stretch>
        </p:blipFill>
        <p:spPr>
          <a:xfrm>
            <a:off x="9550400" y="5909716"/>
            <a:ext cx="2184171" cy="728422"/>
          </a:xfrm>
          <a:prstGeom prst="rect">
            <a:avLst/>
          </a:prstGeom>
        </p:spPr>
      </p:pic>
      <p:sp>
        <p:nvSpPr>
          <p:cNvPr id="8" name="Title 1"/>
          <p:cNvSpPr>
            <a:spLocks noGrp="1"/>
          </p:cNvSpPr>
          <p:nvPr>
            <p:ph type="title" hasCustomPrompt="1"/>
          </p:nvPr>
        </p:nvSpPr>
        <p:spPr>
          <a:xfrm>
            <a:off x="0" y="274638"/>
            <a:ext cx="12192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a:t>Slide title, level 1, Arial 40 pt bold</a:t>
            </a:r>
          </a:p>
        </p:txBody>
      </p:sp>
    </p:spTree>
    <p:extLst>
      <p:ext uri="{BB962C8B-B14F-4D97-AF65-F5344CB8AC3E}">
        <p14:creationId xmlns:p14="http://schemas.microsoft.com/office/powerpoint/2010/main" val="11126814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descr="UNCC_Logo_RGB.jpg"/>
          <p:cNvPicPr>
            <a:picLocks noChangeAspect="1"/>
          </p:cNvPicPr>
          <p:nvPr userDrawn="1"/>
        </p:nvPicPr>
        <p:blipFill>
          <a:blip r:embed="rId2" cstate="print"/>
          <a:stretch>
            <a:fillRect/>
          </a:stretch>
        </p:blipFill>
        <p:spPr>
          <a:xfrm>
            <a:off x="9550400" y="5909716"/>
            <a:ext cx="2184171" cy="728422"/>
          </a:xfrm>
          <a:prstGeom prst="rect">
            <a:avLst/>
          </a:prstGeom>
        </p:spPr>
      </p:pic>
      <p:sp>
        <p:nvSpPr>
          <p:cNvPr id="8" name="Title 1"/>
          <p:cNvSpPr>
            <a:spLocks noGrp="1"/>
          </p:cNvSpPr>
          <p:nvPr>
            <p:ph type="title" hasCustomPrompt="1"/>
          </p:nvPr>
        </p:nvSpPr>
        <p:spPr>
          <a:xfrm>
            <a:off x="0" y="274638"/>
            <a:ext cx="12192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a:t>Slide title, level 1, Arial 40 pt bold</a:t>
            </a:r>
          </a:p>
        </p:txBody>
      </p:sp>
    </p:spTree>
    <p:extLst>
      <p:ext uri="{BB962C8B-B14F-4D97-AF65-F5344CB8AC3E}">
        <p14:creationId xmlns:p14="http://schemas.microsoft.com/office/powerpoint/2010/main" val="11126814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2" cstate="print"/>
          <a:stretch>
            <a:fillRect/>
          </a:stretch>
        </p:blipFill>
        <p:spPr>
          <a:xfrm>
            <a:off x="0" y="1295400"/>
            <a:ext cx="12192000" cy="3202682"/>
          </a:xfrm>
          <a:prstGeom prst="rect">
            <a:avLst/>
          </a:prstGeom>
        </p:spPr>
      </p:pic>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4050"/>
            </a:lvl1pPr>
          </a:lstStyle>
          <a:p>
            <a:r>
              <a:rPr lang="en-US" dirty="0"/>
              <a:t>Click to edit Master title style</a:t>
            </a:r>
          </a:p>
        </p:txBody>
      </p:sp>
      <p:sp>
        <p:nvSpPr>
          <p:cNvPr id="3" name="Subtitle 2"/>
          <p:cNvSpPr>
            <a:spLocks noGrp="1"/>
          </p:cNvSpPr>
          <p:nvPr>
            <p:ph type="subTitle" idx="1"/>
          </p:nvPr>
        </p:nvSpPr>
        <p:spPr>
          <a:xfrm>
            <a:off x="1825273" y="4344991"/>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9" name="Picture 8" descr="UNCC_Logo_whiteTPBG"/>
          <p:cNvPicPr>
            <a:picLocks noChangeAspect="1" noChangeArrowheads="1"/>
          </p:cNvPicPr>
          <p:nvPr userDrawn="1"/>
        </p:nvPicPr>
        <p:blipFill>
          <a:blip r:embed="rId3" cstate="print"/>
          <a:srcRect/>
          <a:stretch>
            <a:fillRect/>
          </a:stretch>
        </p:blipFill>
        <p:spPr bwMode="auto">
          <a:xfrm>
            <a:off x="9906000" y="5791200"/>
            <a:ext cx="2096728" cy="904868"/>
          </a:xfrm>
          <a:prstGeom prst="rect">
            <a:avLst/>
          </a:prstGeom>
          <a:noFill/>
        </p:spPr>
      </p:pic>
    </p:spTree>
    <p:extLst>
      <p:ext uri="{BB962C8B-B14F-4D97-AF65-F5344CB8AC3E}">
        <p14:creationId xmlns:p14="http://schemas.microsoft.com/office/powerpoint/2010/main" val="17143812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3"/>
            <a:ext cx="11176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UNCC_Logo_whiteTPBG"/>
          <p:cNvPicPr>
            <a:picLocks noChangeAspect="1" noChangeArrowheads="1"/>
          </p:cNvPicPr>
          <p:nvPr userDrawn="1"/>
        </p:nvPicPr>
        <p:blipFill>
          <a:blip r:embed="rId2" cstate="print"/>
          <a:srcRect/>
          <a:stretch>
            <a:fillRect/>
          </a:stretch>
        </p:blipFill>
        <p:spPr bwMode="auto">
          <a:xfrm>
            <a:off x="9906000" y="5791200"/>
            <a:ext cx="2096728" cy="904868"/>
          </a:xfrm>
          <a:prstGeom prst="rect">
            <a:avLst/>
          </a:prstGeom>
          <a:noFill/>
        </p:spPr>
      </p:pic>
    </p:spTree>
    <p:extLst>
      <p:ext uri="{BB962C8B-B14F-4D97-AF65-F5344CB8AC3E}">
        <p14:creationId xmlns:p14="http://schemas.microsoft.com/office/powerpoint/2010/main" val="26805964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6"/>
            <a:ext cx="11176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UNCC_Logo_whiteTPBG"/>
          <p:cNvPicPr>
            <a:picLocks noChangeAspect="1" noChangeArrowheads="1"/>
          </p:cNvPicPr>
          <p:nvPr userDrawn="1"/>
        </p:nvPicPr>
        <p:blipFill>
          <a:blip r:embed="rId2" cstate="print"/>
          <a:srcRect/>
          <a:stretch>
            <a:fillRect/>
          </a:stretch>
        </p:blipFill>
        <p:spPr bwMode="auto">
          <a:xfrm>
            <a:off x="9906000" y="5791200"/>
            <a:ext cx="2096728" cy="904868"/>
          </a:xfrm>
          <a:prstGeom prst="rect">
            <a:avLst/>
          </a:prstGeom>
          <a:noFill/>
        </p:spPr>
      </p:pic>
    </p:spTree>
    <p:extLst>
      <p:ext uri="{BB962C8B-B14F-4D97-AF65-F5344CB8AC3E}">
        <p14:creationId xmlns:p14="http://schemas.microsoft.com/office/powerpoint/2010/main" val="26144580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4"/>
            <a:ext cx="5486400"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4"/>
            <a:ext cx="5486400"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UNCC_Logo_whiteTPBG"/>
          <p:cNvPicPr>
            <a:picLocks noChangeAspect="1" noChangeArrowheads="1"/>
          </p:cNvPicPr>
          <p:nvPr userDrawn="1"/>
        </p:nvPicPr>
        <p:blipFill>
          <a:blip r:embed="rId2" cstate="print"/>
          <a:srcRect/>
          <a:stretch>
            <a:fillRect/>
          </a:stretch>
        </p:blipFill>
        <p:spPr bwMode="auto">
          <a:xfrm>
            <a:off x="9906000" y="5791200"/>
            <a:ext cx="2096728" cy="904868"/>
          </a:xfrm>
          <a:prstGeom prst="rect">
            <a:avLst/>
          </a:prstGeom>
          <a:noFill/>
        </p:spPr>
      </p:pic>
    </p:spTree>
    <p:extLst>
      <p:ext uri="{BB962C8B-B14F-4D97-AF65-F5344CB8AC3E}">
        <p14:creationId xmlns:p14="http://schemas.microsoft.com/office/powerpoint/2010/main" val="13925987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descr="UNCC_Logo_whiteTPBG"/>
          <p:cNvPicPr>
            <a:picLocks noChangeAspect="1" noChangeArrowheads="1"/>
          </p:cNvPicPr>
          <p:nvPr userDrawn="1"/>
        </p:nvPicPr>
        <p:blipFill>
          <a:blip r:embed="rId2" cstate="print"/>
          <a:srcRect/>
          <a:stretch>
            <a:fillRect/>
          </a:stretch>
        </p:blipFill>
        <p:spPr bwMode="auto">
          <a:xfrm>
            <a:off x="9906000" y="5791200"/>
            <a:ext cx="2096728" cy="904868"/>
          </a:xfrm>
          <a:prstGeom prst="rect">
            <a:avLst/>
          </a:prstGeom>
          <a:noFill/>
        </p:spPr>
      </p:pic>
    </p:spTree>
    <p:extLst>
      <p:ext uri="{BB962C8B-B14F-4D97-AF65-F5344CB8AC3E}">
        <p14:creationId xmlns:p14="http://schemas.microsoft.com/office/powerpoint/2010/main" val="39791030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CC_Logo_whiteTPBG"/>
          <p:cNvPicPr>
            <a:picLocks noChangeAspect="1" noChangeArrowheads="1"/>
          </p:cNvPicPr>
          <p:nvPr userDrawn="1"/>
        </p:nvPicPr>
        <p:blipFill>
          <a:blip r:embed="rId2" cstate="print"/>
          <a:srcRect/>
          <a:stretch>
            <a:fillRect/>
          </a:stretch>
        </p:blipFill>
        <p:spPr bwMode="auto">
          <a:xfrm>
            <a:off x="9906000" y="5791200"/>
            <a:ext cx="2096728" cy="904868"/>
          </a:xfrm>
          <a:prstGeom prst="rect">
            <a:avLst/>
          </a:prstGeom>
          <a:noFill/>
        </p:spPr>
      </p:pic>
    </p:spTree>
    <p:extLst>
      <p:ext uri="{BB962C8B-B14F-4D97-AF65-F5344CB8AC3E}">
        <p14:creationId xmlns:p14="http://schemas.microsoft.com/office/powerpoint/2010/main" val="38491688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5" name="Group 8"/>
          <p:cNvGrpSpPr>
            <a:grpSpLocks/>
          </p:cNvGrpSpPr>
          <p:nvPr userDrawn="1"/>
        </p:nvGrpSpPr>
        <p:grpSpPr bwMode="auto">
          <a:xfrm>
            <a:off x="609601" y="5846763"/>
            <a:ext cx="11366500" cy="850900"/>
            <a:chOff x="457200" y="5846763"/>
            <a:chExt cx="8524875" cy="850900"/>
          </a:xfrm>
        </p:grpSpPr>
        <p:pic>
          <p:nvPicPr>
            <p:cNvPr id="6" name="Picture 4" descr="UNCC_Logo_whiteTPBG"/>
            <p:cNvPicPr>
              <a:picLocks noChangeAspect="1" noChangeArrowheads="1"/>
            </p:cNvPicPr>
            <p:nvPr/>
          </p:nvPicPr>
          <p:blipFill>
            <a:blip r:embed="rId2" cstate="print"/>
            <a:srcRect/>
            <a:stretch>
              <a:fillRect/>
            </a:stretch>
          </p:blipFill>
          <p:spPr bwMode="auto">
            <a:xfrm>
              <a:off x="7010400" y="5846763"/>
              <a:ext cx="1971675" cy="850900"/>
            </a:xfrm>
            <a:prstGeom prst="rect">
              <a:avLst/>
            </a:prstGeom>
            <a:noFill/>
            <a:ln w="9525">
              <a:noFill/>
              <a:miter lim="800000"/>
              <a:headEnd/>
              <a:tailEnd/>
            </a:ln>
          </p:spPr>
        </p:pic>
        <p:cxnSp>
          <p:nvCxnSpPr>
            <p:cNvPr id="7" name="Straight Connector 10"/>
            <p:cNvCxnSpPr/>
            <p:nvPr/>
          </p:nvCxnSpPr>
          <p:spPr>
            <a:xfrm>
              <a:off x="457200" y="6627813"/>
              <a:ext cx="6400800" cy="158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sz="half" idx="1"/>
          </p:nvPr>
        </p:nvSpPr>
        <p:spPr>
          <a:xfrm>
            <a:off x="609600" y="1600201"/>
            <a:ext cx="6400800" cy="9017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000" baseline="0">
                <a:solidFill>
                  <a:schemeClr val="bg1"/>
                </a:solidFill>
                <a:latin typeface="Arial" pitchFamily="34" charset="0"/>
                <a:cs typeface="Arial" pitchFamily="34" charset="0"/>
              </a:defRPr>
            </a:lvl1pPr>
            <a:lvl2pPr>
              <a:defRPr sz="2600">
                <a:solidFill>
                  <a:schemeClr val="bg1"/>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416800" y="1600201"/>
            <a:ext cx="4165600" cy="775597"/>
          </a:xfrm>
        </p:spPr>
        <p:txBody>
          <a:bodyPr/>
          <a:lstStyle>
            <a:lvl1pPr>
              <a:defRPr sz="2800" i="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itle 1"/>
          <p:cNvSpPr>
            <a:spLocks noGrp="1"/>
          </p:cNvSpPr>
          <p:nvPr>
            <p:ph type="ctrTitle"/>
          </p:nvPr>
        </p:nvSpPr>
        <p:spPr>
          <a:xfrm>
            <a:off x="203200" y="228601"/>
            <a:ext cx="11988800" cy="553998"/>
          </a:xfrm>
        </p:spPr>
        <p:txBody>
          <a:bodyPr/>
          <a:lstStyle>
            <a:lvl1pPr>
              <a:defRPr sz="4000" b="1" baseline="0">
                <a:solidFill>
                  <a:schemeClr val="bg1"/>
                </a:solidFill>
                <a:latin typeface="Arial" pitchFamily="34" charset="0"/>
              </a:defRPr>
            </a:lvl1pPr>
          </a:lstStyle>
          <a:p>
            <a:r>
              <a:rPr lang="en-US" dirty="0"/>
              <a:t>Click to edit Master title style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UNCC_Logo_RGB.jpg"/>
          <p:cNvPicPr>
            <a:picLocks noChangeAspect="1"/>
          </p:cNvPicPr>
          <p:nvPr userDrawn="1"/>
        </p:nvPicPr>
        <p:blipFill>
          <a:blip r:embed="rId2" cstate="print"/>
          <a:stretch>
            <a:fillRect/>
          </a:stretch>
        </p:blipFill>
        <p:spPr>
          <a:xfrm>
            <a:off x="9550400" y="5909716"/>
            <a:ext cx="2184171" cy="728422"/>
          </a:xfrm>
          <a:prstGeom prst="rect">
            <a:avLst/>
          </a:prstGeom>
        </p:spPr>
      </p:pic>
      <p:sp>
        <p:nvSpPr>
          <p:cNvPr id="8" name="Title 1"/>
          <p:cNvSpPr>
            <a:spLocks noGrp="1"/>
          </p:cNvSpPr>
          <p:nvPr>
            <p:ph type="title" hasCustomPrompt="1"/>
          </p:nvPr>
        </p:nvSpPr>
        <p:spPr>
          <a:xfrm>
            <a:off x="0" y="274638"/>
            <a:ext cx="12192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a:t>Slide title, level 1, Arial 40 pt bold</a:t>
            </a:r>
          </a:p>
        </p:txBody>
      </p:sp>
    </p:spTree>
    <p:extLst>
      <p:ext uri="{BB962C8B-B14F-4D97-AF65-F5344CB8AC3E}">
        <p14:creationId xmlns:p14="http://schemas.microsoft.com/office/powerpoint/2010/main" val="17406069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90"/>
            <a:ext cx="11176000" cy="4985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8"/>
            <a:ext cx="11176000" cy="160197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505036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54" r:id="rId8"/>
    <p:sldLayoutId id="2147483656" r:id="rId9"/>
    <p:sldLayoutId id="2147483657" r:id="rId10"/>
    <p:sldLayoutId id="2147483658" r:id="rId11"/>
    <p:sldLayoutId id="2147483659" r:id="rId12"/>
  </p:sldLayoutIdLst>
  <p:transition>
    <p:fade/>
  </p:transition>
  <p:txStyles>
    <p:titleStyle>
      <a:lvl1pPr algn="l" defTabSz="685772"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56" indent="-297656" algn="l" defTabSz="685772" rtl="0" eaLnBrk="1" latinLnBrk="0" hangingPunct="1">
        <a:lnSpc>
          <a:spcPct val="90000"/>
        </a:lnSpc>
        <a:spcBef>
          <a:spcPct val="20000"/>
        </a:spcBef>
        <a:buFontTx/>
        <a:buBlip>
          <a:blip r:embed="rId15"/>
        </a:buBlip>
        <a:defRPr sz="2400" kern="1200">
          <a:solidFill>
            <a:schemeClr val="tx1"/>
          </a:solidFill>
          <a:latin typeface="+mn-lt"/>
          <a:ea typeface="+mn-ea"/>
          <a:cs typeface="+mn-cs"/>
        </a:defRPr>
      </a:lvl1pPr>
      <a:lvl2pPr marL="685800" indent="-297656" algn="l" defTabSz="685772" rtl="0" eaLnBrk="1" latinLnBrk="0" hangingPunct="1">
        <a:lnSpc>
          <a:spcPct val="90000"/>
        </a:lnSpc>
        <a:spcBef>
          <a:spcPct val="20000"/>
        </a:spcBef>
        <a:buFontTx/>
        <a:buBlip>
          <a:blip r:embed="rId16"/>
        </a:buBlip>
        <a:defRPr sz="2100" kern="1200">
          <a:solidFill>
            <a:schemeClr val="tx1"/>
          </a:solidFill>
          <a:latin typeface="+mn-lt"/>
          <a:ea typeface="+mn-ea"/>
          <a:cs typeface="+mn-cs"/>
        </a:defRPr>
      </a:lvl2pPr>
      <a:lvl3pPr marL="944166" indent="-258366" algn="l" defTabSz="685772" rtl="0" eaLnBrk="1" latinLnBrk="0" hangingPunct="1">
        <a:lnSpc>
          <a:spcPct val="90000"/>
        </a:lnSpc>
        <a:spcBef>
          <a:spcPct val="20000"/>
        </a:spcBef>
        <a:buFontTx/>
        <a:buBlip>
          <a:blip r:embed="rId16"/>
        </a:buBlip>
        <a:defRPr sz="1800" kern="1200">
          <a:solidFill>
            <a:schemeClr val="tx1"/>
          </a:solidFill>
          <a:latin typeface="+mn-lt"/>
          <a:ea typeface="+mn-ea"/>
          <a:cs typeface="+mn-cs"/>
        </a:defRPr>
      </a:lvl3pPr>
      <a:lvl4pPr marL="1203722" indent="-259556" algn="l" defTabSz="685772" rtl="0" eaLnBrk="1" latinLnBrk="0" hangingPunct="1">
        <a:lnSpc>
          <a:spcPct val="90000"/>
        </a:lnSpc>
        <a:spcBef>
          <a:spcPct val="20000"/>
        </a:spcBef>
        <a:buFontTx/>
        <a:buBlip>
          <a:blip r:embed="rId16"/>
        </a:buBlip>
        <a:defRPr sz="1800" kern="1200">
          <a:solidFill>
            <a:schemeClr val="tx1"/>
          </a:solidFill>
          <a:latin typeface="+mn-lt"/>
          <a:ea typeface="+mn-ea"/>
          <a:cs typeface="+mn-cs"/>
        </a:defRPr>
      </a:lvl4pPr>
      <a:lvl5pPr marL="1456135" indent="-252413" algn="l" defTabSz="685772" rtl="0" eaLnBrk="1" latinLnBrk="0" hangingPunct="1">
        <a:lnSpc>
          <a:spcPct val="90000"/>
        </a:lnSpc>
        <a:spcBef>
          <a:spcPct val="20000"/>
        </a:spcBef>
        <a:buFontTx/>
        <a:buBlip>
          <a:blip r:embed="rId16"/>
        </a:buBlip>
        <a:defRPr sz="1800" kern="1200">
          <a:solidFill>
            <a:schemeClr val="tx1"/>
          </a:soli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hyperlink" Target="https://bipartisanpolicy.org/download/?file=/wp-content/uploads/2021/11/BPC-Report-Campus-Free-Expression_A-New-Roadmap.pdf" TargetMode="External"/><Relationship Id="rId3" Type="http://schemas.openxmlformats.org/officeDocument/2006/relationships/image" Target="../media/image8.jpg"/><Relationship Id="rId7" Type="http://schemas.openxmlformats.org/officeDocument/2006/relationships/hyperlink" Target="https://www.thefire.org/presentation/wp-content/uploads/2022/01/14110605/Appalachian-State-University-Faculty-Senate-Resolution.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thefire.org/wssu-general-faculty-resolution-chicago-principles/" TargetMode="External"/><Relationship Id="rId5" Type="http://schemas.openxmlformats.org/officeDocument/2006/relationships/hyperlink" Target="https://facultygov.unc.edu/wp-content/uploads/sites/261/2018/04/Res20183OnFreeSpeech.pdf" TargetMode="External"/><Relationship Id="rId4" Type="http://schemas.openxmlformats.org/officeDocument/2006/relationships/hyperlink" Target="https://provost.uchicago.edu/sites/default/files/documents/reports/FOECommitteeRepor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bipartisanpolicy.org/download/?file=/wp-content/uploads/2021/11/BPC-Report-Campus-Free-Expression_A-New-Roadmap.pdf" TargetMode="External"/><Relationship Id="rId5" Type="http://schemas.openxmlformats.org/officeDocument/2006/relationships/hyperlink" Target="https://provost.uchicago.edu/sites/default/files/documents/reports/KalvenRprt_0.pdf" TargetMode="External"/><Relationship Id="rId4" Type="http://schemas.openxmlformats.org/officeDocument/2006/relationships/hyperlink" Target="https://bot.unc.edu/wp-content/uploads/sites/160/2022/07/Meeting-Book-University-Affairs-Committee_Strategic-Initiatives-Committee-July-27-PUBLIC.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freespeech.charlotte.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www.nytimes.com/2022/03/18/opinion/cancel-culture-free-speech-poll.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5069080"/>
          </a:xfrm>
        </p:spPr>
        <p:txBody>
          <a:bodyPr/>
          <a:lstStyle/>
          <a:p>
            <a:pPr algn="ctr"/>
            <a:br>
              <a:rPr lang="en-US" sz="4050" dirty="0">
                <a:effectLst/>
                <a:latin typeface="Georgia" panose="02040502050405020303" pitchFamily="18" charset="0"/>
              </a:rPr>
            </a:br>
            <a:br>
              <a:rPr lang="en-US" sz="4050" dirty="0">
                <a:effectLst/>
                <a:latin typeface="Georgia" panose="02040502050405020303" pitchFamily="18" charset="0"/>
              </a:rPr>
            </a:br>
            <a:r>
              <a:rPr lang="en-US" sz="4050" dirty="0">
                <a:effectLst/>
                <a:latin typeface="Georgia" panose="02040502050405020303" pitchFamily="18" charset="0"/>
              </a:rPr>
              <a:t>Faculty Council</a:t>
            </a:r>
            <a:br>
              <a:rPr lang="en-US" sz="4050" dirty="0">
                <a:effectLst/>
                <a:latin typeface="Georgia" panose="02040502050405020303" pitchFamily="18" charset="0"/>
              </a:rPr>
            </a:br>
            <a:r>
              <a:rPr lang="en-US" sz="4050" dirty="0">
                <a:effectLst/>
                <a:latin typeface="Georgia" panose="02040502050405020303" pitchFamily="18" charset="0"/>
              </a:rPr>
              <a:t>Free Speech/Free Expression Update</a:t>
            </a:r>
            <a:br>
              <a:rPr lang="en-US" sz="3000" dirty="0">
                <a:effectLst/>
                <a:latin typeface="+mn-lt"/>
              </a:rPr>
            </a:br>
            <a:br>
              <a:rPr lang="en-US" sz="3000" dirty="0">
                <a:effectLst/>
                <a:latin typeface="+mn-lt"/>
              </a:rPr>
            </a:br>
            <a:br>
              <a:rPr lang="en-US" sz="3000" dirty="0">
                <a:effectLst/>
                <a:latin typeface="+mn-lt"/>
              </a:rPr>
            </a:br>
            <a:r>
              <a:rPr lang="en-US" sz="2400" dirty="0">
                <a:effectLst/>
                <a:latin typeface="Georgia" panose="02040502050405020303" pitchFamily="18" charset="0"/>
              </a:rPr>
              <a:t>Jesh Humphrey</a:t>
            </a:r>
            <a:br>
              <a:rPr lang="en-US" sz="2400" dirty="0">
                <a:effectLst/>
                <a:latin typeface="Georgia" panose="02040502050405020303" pitchFamily="18" charset="0"/>
              </a:rPr>
            </a:br>
            <a:r>
              <a:rPr lang="en-US" sz="2400" dirty="0">
                <a:effectLst/>
                <a:latin typeface="Georgia" panose="02040502050405020303" pitchFamily="18" charset="0"/>
              </a:rPr>
              <a:t>Vice Chancellor for  Institutional Integrity and General Counsel</a:t>
            </a:r>
            <a:br>
              <a:rPr lang="en-US" sz="2400" dirty="0">
                <a:effectLst/>
                <a:latin typeface="Georgia" panose="02040502050405020303" pitchFamily="18" charset="0"/>
              </a:rPr>
            </a:br>
            <a:br>
              <a:rPr lang="en-US" sz="2400" dirty="0">
                <a:effectLst/>
                <a:latin typeface="Georgia" panose="02040502050405020303" pitchFamily="18" charset="0"/>
              </a:rPr>
            </a:br>
            <a:br>
              <a:rPr lang="en-US" sz="2400" dirty="0">
                <a:effectLst/>
                <a:latin typeface="Georgia" panose="02040502050405020303" pitchFamily="18" charset="0"/>
              </a:rPr>
            </a:br>
            <a:br>
              <a:rPr lang="en-US" sz="2400" dirty="0">
                <a:effectLst/>
                <a:latin typeface="Georgia" panose="02040502050405020303" pitchFamily="18" charset="0"/>
              </a:rPr>
            </a:br>
            <a:r>
              <a:rPr lang="en-US" sz="2400" dirty="0">
                <a:effectLst/>
                <a:latin typeface="Georgia" panose="02040502050405020303" pitchFamily="18" charset="0"/>
              </a:rPr>
              <a:t>September 15, 2022</a:t>
            </a:r>
          </a:p>
        </p:txBody>
      </p:sp>
    </p:spTree>
    <p:extLst>
      <p:ext uri="{BB962C8B-B14F-4D97-AF65-F5344CB8AC3E}">
        <p14:creationId xmlns:p14="http://schemas.microsoft.com/office/powerpoint/2010/main" val="36018670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doing…</a:t>
            </a:r>
          </a:p>
        </p:txBody>
      </p:sp>
      <p:sp>
        <p:nvSpPr>
          <p:cNvPr id="3" name="Content Placeholder 2"/>
          <p:cNvSpPr>
            <a:spLocks noGrp="1"/>
          </p:cNvSpPr>
          <p:nvPr>
            <p:ph idx="1"/>
          </p:nvPr>
        </p:nvSpPr>
        <p:spPr>
          <a:xfrm>
            <a:off x="523240" y="1219199"/>
            <a:ext cx="3743960" cy="2114425"/>
          </a:xfrm>
        </p:spPr>
        <p:txBody>
          <a:bodyPr/>
          <a:lstStyle/>
          <a:p>
            <a:r>
              <a:rPr lang="en-US" b="1" dirty="0">
                <a:solidFill>
                  <a:schemeClr val="bg1"/>
                </a:solidFill>
              </a:rPr>
              <a:t>Finding 3</a:t>
            </a:r>
            <a:r>
              <a:rPr lang="en-US" dirty="0">
                <a:solidFill>
                  <a:schemeClr val="bg1"/>
                </a:solidFill>
              </a:rPr>
              <a:t>: Students who identify as conservative face distinctive challenges.</a:t>
            </a:r>
          </a:p>
          <a:p>
            <a:pPr marL="0" indent="0">
              <a:buNone/>
            </a:pPr>
            <a:endParaRPr lang="en-US" dirty="0">
              <a:solidFill>
                <a:schemeClr val="bg1"/>
              </a:solidFill>
            </a:endParaRPr>
          </a:p>
          <a:p>
            <a:endParaRPr lang="en-US" dirty="0">
              <a:solidFill>
                <a:schemeClr val="bg1"/>
              </a:solidFill>
            </a:endParaRPr>
          </a:p>
          <a:p>
            <a:pPr marL="685800" lvl="2" indent="0">
              <a:buNone/>
            </a:pPr>
            <a:endParaRPr lang="en-US" dirty="0">
              <a:solidFill>
                <a:schemeClr val="bg1"/>
              </a:solidFill>
            </a:endParaRPr>
          </a:p>
        </p:txBody>
      </p:sp>
      <p:pic>
        <p:nvPicPr>
          <p:cNvPr id="4" name="Picture 3">
            <a:extLst>
              <a:ext uri="{FF2B5EF4-FFF2-40B4-BE49-F238E27FC236}">
                <a16:creationId xmlns:a16="http://schemas.microsoft.com/office/drawing/2014/main" id="{1784FF59-80F6-4CA3-BF4D-101843FCCEAF}"/>
              </a:ext>
            </a:extLst>
          </p:cNvPr>
          <p:cNvPicPr>
            <a:picLocks noChangeAspect="1"/>
          </p:cNvPicPr>
          <p:nvPr/>
        </p:nvPicPr>
        <p:blipFill>
          <a:blip r:embed="rId4"/>
          <a:stretch>
            <a:fillRect/>
          </a:stretch>
        </p:blipFill>
        <p:spPr>
          <a:xfrm>
            <a:off x="4419600" y="-7620"/>
            <a:ext cx="6781800" cy="5957095"/>
          </a:xfrm>
          <a:prstGeom prst="rect">
            <a:avLst/>
          </a:prstGeom>
        </p:spPr>
      </p:pic>
      <p:sp>
        <p:nvSpPr>
          <p:cNvPr id="6" name="Rectangle 5">
            <a:extLst>
              <a:ext uri="{FF2B5EF4-FFF2-40B4-BE49-F238E27FC236}">
                <a16:creationId xmlns:a16="http://schemas.microsoft.com/office/drawing/2014/main" id="{083E1321-8054-426F-A9F2-EF47BB04D031}"/>
              </a:ext>
            </a:extLst>
          </p:cNvPr>
          <p:cNvSpPr/>
          <p:nvPr/>
        </p:nvSpPr>
        <p:spPr bwMode="auto">
          <a:xfrm>
            <a:off x="8534400" y="381000"/>
            <a:ext cx="609600" cy="5638800"/>
          </a:xfrm>
          <a:prstGeom prst="rect">
            <a:avLst/>
          </a:prstGeom>
          <a:solidFill>
            <a:srgbClr val="D7F5E3">
              <a:alpha val="21961"/>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0031457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6CA197-0074-4B0C-81B6-BFBCC7E82B1A}"/>
              </a:ext>
            </a:extLst>
          </p:cNvPr>
          <p:cNvPicPr>
            <a:picLocks noChangeAspect="1"/>
          </p:cNvPicPr>
          <p:nvPr/>
        </p:nvPicPr>
        <p:blipFill>
          <a:blip r:embed="rId4"/>
          <a:stretch>
            <a:fillRect/>
          </a:stretch>
        </p:blipFill>
        <p:spPr>
          <a:xfrm>
            <a:off x="3857627" y="76200"/>
            <a:ext cx="8134350" cy="5991225"/>
          </a:xfrm>
          <a:prstGeom prst="rect">
            <a:avLst/>
          </a:prstGeom>
        </p:spPr>
      </p:pic>
      <p:sp>
        <p:nvSpPr>
          <p:cNvPr id="2" name="Title 1"/>
          <p:cNvSpPr>
            <a:spLocks noGrp="1"/>
          </p:cNvSpPr>
          <p:nvPr>
            <p:ph type="title"/>
          </p:nvPr>
        </p:nvSpPr>
        <p:spPr/>
        <p:txBody>
          <a:bodyPr/>
          <a:lstStyle/>
          <a:p>
            <a:r>
              <a:rPr lang="en-US" dirty="0"/>
              <a:t>How we’re doing…</a:t>
            </a:r>
          </a:p>
        </p:txBody>
      </p:sp>
      <p:sp>
        <p:nvSpPr>
          <p:cNvPr id="3" name="Content Placeholder 2"/>
          <p:cNvSpPr>
            <a:spLocks noGrp="1"/>
          </p:cNvSpPr>
          <p:nvPr>
            <p:ph idx="1"/>
          </p:nvPr>
        </p:nvSpPr>
        <p:spPr>
          <a:xfrm>
            <a:off x="523240" y="1219199"/>
            <a:ext cx="3334387" cy="5452262"/>
          </a:xfrm>
        </p:spPr>
        <p:txBody>
          <a:bodyPr/>
          <a:lstStyle/>
          <a:p>
            <a:r>
              <a:rPr lang="en-US" b="1" dirty="0">
                <a:solidFill>
                  <a:schemeClr val="bg1"/>
                </a:solidFill>
              </a:rPr>
              <a:t>Finding 4: </a:t>
            </a:r>
            <a:r>
              <a:rPr lang="en-US" dirty="0">
                <a:solidFill>
                  <a:schemeClr val="bg1"/>
                </a:solidFill>
              </a:rPr>
              <a:t>Students across the political spectrum want more opportunities to engage with those who think differently.</a:t>
            </a:r>
          </a:p>
          <a:p>
            <a:pPr lvl="1"/>
            <a:r>
              <a:rPr lang="en-US" dirty="0">
                <a:solidFill>
                  <a:schemeClr val="bg1"/>
                </a:solidFill>
              </a:rPr>
              <a:t>Best “opportunities for constructive engagement” are in social settings, with fewer participants.</a:t>
            </a:r>
          </a:p>
          <a:p>
            <a:pPr lvl="1"/>
            <a:r>
              <a:rPr lang="en-US" dirty="0">
                <a:solidFill>
                  <a:schemeClr val="bg1"/>
                </a:solidFill>
              </a:rPr>
              <a:t>Campus events should focus on consensus-building instead of an adversarial approach.</a:t>
            </a:r>
          </a:p>
          <a:p>
            <a:pPr marL="0" indent="0">
              <a:buNone/>
            </a:pPr>
            <a:endParaRPr lang="en-US" dirty="0">
              <a:solidFill>
                <a:schemeClr val="bg1"/>
              </a:solidFill>
            </a:endParaRPr>
          </a:p>
          <a:p>
            <a:pPr marL="685800" lvl="2" indent="0">
              <a:buNone/>
            </a:pPr>
            <a:endParaRPr lang="en-US" dirty="0">
              <a:solidFill>
                <a:schemeClr val="bg1"/>
              </a:solidFill>
            </a:endParaRPr>
          </a:p>
        </p:txBody>
      </p:sp>
      <p:sp>
        <p:nvSpPr>
          <p:cNvPr id="6" name="Rectangle 5">
            <a:extLst>
              <a:ext uri="{FF2B5EF4-FFF2-40B4-BE49-F238E27FC236}">
                <a16:creationId xmlns:a16="http://schemas.microsoft.com/office/drawing/2014/main" id="{083E1321-8054-426F-A9F2-EF47BB04D031}"/>
              </a:ext>
            </a:extLst>
          </p:cNvPr>
          <p:cNvSpPr/>
          <p:nvPr/>
        </p:nvSpPr>
        <p:spPr bwMode="auto">
          <a:xfrm>
            <a:off x="8763000" y="533401"/>
            <a:ext cx="609600" cy="5584888"/>
          </a:xfrm>
          <a:prstGeom prst="rect">
            <a:avLst/>
          </a:prstGeom>
          <a:solidFill>
            <a:srgbClr val="D7F5E3">
              <a:alpha val="21961"/>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175683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508000" y="1219200"/>
            <a:ext cx="11176000" cy="4732065"/>
          </a:xfrm>
        </p:spPr>
        <p:txBody>
          <a:bodyPr/>
          <a:lstStyle/>
          <a:p>
            <a:r>
              <a:rPr lang="en-US" dirty="0">
                <a:solidFill>
                  <a:schemeClr val="bg1"/>
                </a:solidFill>
              </a:rPr>
              <a:t>UNC Charlotte faculty and administration</a:t>
            </a:r>
          </a:p>
          <a:p>
            <a:pPr lvl="1"/>
            <a:r>
              <a:rPr lang="en-US" dirty="0">
                <a:solidFill>
                  <a:schemeClr val="bg1"/>
                </a:solidFill>
              </a:rPr>
              <a:t>Consideration by faculty of adopting the “</a:t>
            </a:r>
            <a:r>
              <a:rPr lang="en-US" dirty="0">
                <a:solidFill>
                  <a:srgbClr val="7030A0"/>
                </a:solidFill>
                <a:hlinkClick r:id="rId4">
                  <a:extLst>
                    <a:ext uri="{A12FA001-AC4F-418D-AE19-62706E023703}">
                      <ahyp:hlinkClr xmlns:ahyp="http://schemas.microsoft.com/office/drawing/2018/hyperlinkcolor" val="tx"/>
                    </a:ext>
                  </a:extLst>
                </a:hlinkClick>
              </a:rPr>
              <a:t>Chicago Statement</a:t>
            </a:r>
            <a:r>
              <a:rPr lang="en-US" dirty="0">
                <a:solidFill>
                  <a:schemeClr val="bg1"/>
                </a:solidFill>
              </a:rPr>
              <a:t>” or similar expression of support for free speech principles</a:t>
            </a:r>
          </a:p>
          <a:p>
            <a:pPr lvl="2"/>
            <a:r>
              <a:rPr lang="en-US" dirty="0">
                <a:solidFill>
                  <a:schemeClr val="bg1"/>
                </a:solidFill>
              </a:rPr>
              <a:t>Chicago statement: free speech policy statement produced by the Committee on Freedom of Expression at the U. of Chicago in 2015; endorsed by FIRE, adopted by </a:t>
            </a:r>
            <a:r>
              <a:rPr lang="en-US" dirty="0">
                <a:solidFill>
                  <a:srgbClr val="7030A0"/>
                </a:solidFill>
                <a:hlinkClick r:id="rId5">
                  <a:extLst>
                    <a:ext uri="{A12FA001-AC4F-418D-AE19-62706E023703}">
                      <ahyp:hlinkClr xmlns:ahyp="http://schemas.microsoft.com/office/drawing/2018/hyperlinkcolor" val="tx"/>
                    </a:ext>
                  </a:extLst>
                </a:hlinkClick>
              </a:rPr>
              <a:t>UNC-CH</a:t>
            </a:r>
            <a:r>
              <a:rPr lang="en-US" dirty="0">
                <a:solidFill>
                  <a:schemeClr val="bg1"/>
                </a:solidFill>
              </a:rPr>
              <a:t>, </a:t>
            </a:r>
            <a:r>
              <a:rPr lang="en-US" dirty="0">
                <a:solidFill>
                  <a:srgbClr val="7030A0"/>
                </a:solidFill>
                <a:hlinkClick r:id="rId6">
                  <a:extLst>
                    <a:ext uri="{A12FA001-AC4F-418D-AE19-62706E023703}">
                      <ahyp:hlinkClr xmlns:ahyp="http://schemas.microsoft.com/office/drawing/2018/hyperlinkcolor" val="tx"/>
                    </a:ext>
                  </a:extLst>
                </a:hlinkClick>
              </a:rPr>
              <a:t>WSSU</a:t>
            </a:r>
            <a:r>
              <a:rPr lang="en-US" dirty="0">
                <a:solidFill>
                  <a:schemeClr val="bg1"/>
                </a:solidFill>
              </a:rPr>
              <a:t>, and </a:t>
            </a:r>
            <a:r>
              <a:rPr lang="en-US" dirty="0">
                <a:solidFill>
                  <a:srgbClr val="7030A0"/>
                </a:solidFill>
                <a:hlinkClick r:id="rId7">
                  <a:extLst>
                    <a:ext uri="{A12FA001-AC4F-418D-AE19-62706E023703}">
                      <ahyp:hlinkClr xmlns:ahyp="http://schemas.microsoft.com/office/drawing/2018/hyperlinkcolor" val="tx"/>
                    </a:ext>
                  </a:extLst>
                </a:hlinkClick>
              </a:rPr>
              <a:t>App St.</a:t>
            </a:r>
            <a:r>
              <a:rPr lang="en-US" dirty="0">
                <a:solidFill>
                  <a:schemeClr val="bg1"/>
                </a:solidFill>
              </a:rPr>
              <a:t> faculty governing bodies</a:t>
            </a:r>
          </a:p>
          <a:p>
            <a:pPr lvl="1"/>
            <a:r>
              <a:rPr lang="en-US" dirty="0">
                <a:solidFill>
                  <a:schemeClr val="bg1"/>
                </a:solidFill>
              </a:rPr>
              <a:t>Continue to support academic freedom in the classroom.</a:t>
            </a:r>
          </a:p>
          <a:p>
            <a:pPr lvl="1"/>
            <a:r>
              <a:rPr lang="en-US" dirty="0">
                <a:solidFill>
                  <a:schemeClr val="bg1"/>
                </a:solidFill>
              </a:rPr>
              <a:t>Continued focus on promotion of events and speakers bringing diverse viewpoints</a:t>
            </a:r>
          </a:p>
          <a:p>
            <a:pPr lvl="1"/>
            <a:r>
              <a:rPr lang="en-US" dirty="0">
                <a:solidFill>
                  <a:schemeClr val="bg1"/>
                </a:solidFill>
              </a:rPr>
              <a:t>Creation of a formal free speech policy incorporating any faculty and BOT commitments</a:t>
            </a:r>
          </a:p>
          <a:p>
            <a:pPr lvl="1"/>
            <a:r>
              <a:rPr lang="en-US" dirty="0">
                <a:solidFill>
                  <a:schemeClr val="bg1"/>
                </a:solidFill>
              </a:rPr>
              <a:t>Support additional campus climate research/surveys tailored to UNC Charlotte</a:t>
            </a:r>
          </a:p>
          <a:p>
            <a:r>
              <a:rPr lang="en-US" dirty="0">
                <a:solidFill>
                  <a:schemeClr val="bg1"/>
                </a:solidFill>
              </a:rPr>
              <a:t>Other potential faculty considerations</a:t>
            </a:r>
          </a:p>
          <a:p>
            <a:pPr lvl="1"/>
            <a:r>
              <a:rPr lang="en-US" dirty="0">
                <a:solidFill>
                  <a:schemeClr val="bg1"/>
                </a:solidFill>
              </a:rPr>
              <a:t>Including methodology and epistemology early in curricula </a:t>
            </a:r>
          </a:p>
          <a:p>
            <a:pPr lvl="1"/>
            <a:r>
              <a:rPr lang="en-US" dirty="0">
                <a:solidFill>
                  <a:schemeClr val="bg1"/>
                </a:solidFill>
              </a:rPr>
              <a:t>Including free expression and viewpoint diversity as part of curricula</a:t>
            </a:r>
          </a:p>
          <a:p>
            <a:pPr lvl="2"/>
            <a:r>
              <a:rPr lang="en-US" dirty="0">
                <a:solidFill>
                  <a:schemeClr val="bg1"/>
                </a:solidFill>
              </a:rPr>
              <a:t>Source: </a:t>
            </a:r>
            <a:r>
              <a:rPr lang="en-US" dirty="0">
                <a:solidFill>
                  <a:srgbClr val="7030A0"/>
                </a:solidFill>
                <a:hlinkClick r:id="rId8">
                  <a:extLst>
                    <a:ext uri="{A12FA001-AC4F-418D-AE19-62706E023703}">
                      <ahyp:hlinkClr xmlns:ahyp="http://schemas.microsoft.com/office/drawing/2018/hyperlinkcolor" val="tx"/>
                    </a:ext>
                  </a:extLst>
                </a:hlinkClick>
              </a:rPr>
              <a:t>Campus Free Expression:  A New Roadmap</a:t>
            </a:r>
            <a:r>
              <a:rPr lang="en-US" dirty="0">
                <a:solidFill>
                  <a:schemeClr val="bg1"/>
                </a:solidFill>
              </a:rPr>
              <a:t>, Bipartisan Policy Center, November 2021</a:t>
            </a:r>
          </a:p>
          <a:p>
            <a:pPr lvl="1"/>
            <a:endParaRPr lang="en-US" dirty="0">
              <a:solidFill>
                <a:schemeClr val="bg1"/>
              </a:solidFill>
            </a:endParaRPr>
          </a:p>
        </p:txBody>
      </p:sp>
    </p:spTree>
    <p:extLst>
      <p:ext uri="{BB962C8B-B14F-4D97-AF65-F5344CB8AC3E}">
        <p14:creationId xmlns:p14="http://schemas.microsoft.com/office/powerpoint/2010/main" val="36640595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508000" y="1219200"/>
            <a:ext cx="11176000" cy="3259354"/>
          </a:xfrm>
        </p:spPr>
        <p:txBody>
          <a:bodyPr/>
          <a:lstStyle/>
          <a:p>
            <a:r>
              <a:rPr lang="en-US" dirty="0">
                <a:solidFill>
                  <a:schemeClr val="bg1"/>
                </a:solidFill>
              </a:rPr>
              <a:t>UNC Charlotte Board of Trustees</a:t>
            </a:r>
          </a:p>
          <a:p>
            <a:pPr lvl="1"/>
            <a:r>
              <a:rPr lang="en-US" dirty="0">
                <a:solidFill>
                  <a:schemeClr val="bg1"/>
                </a:solidFill>
              </a:rPr>
              <a:t>Have expressed formal support of faculty’s exploration of adoption of Chicago Statement or similar expression of support for free speech principles</a:t>
            </a:r>
          </a:p>
          <a:p>
            <a:pPr lvl="1"/>
            <a:r>
              <a:rPr lang="en-US" dirty="0">
                <a:solidFill>
                  <a:schemeClr val="bg1"/>
                </a:solidFill>
              </a:rPr>
              <a:t>Consider resolutions affirming UNC Charlotte’s free expression policies and practices</a:t>
            </a:r>
          </a:p>
          <a:p>
            <a:pPr lvl="2"/>
            <a:r>
              <a:rPr lang="en-US" dirty="0">
                <a:solidFill>
                  <a:srgbClr val="7030A0"/>
                </a:solidFill>
                <a:hlinkClick r:id="rId4">
                  <a:extLst>
                    <a:ext uri="{A12FA001-AC4F-418D-AE19-62706E023703}">
                      <ahyp:hlinkClr xmlns:ahyp="http://schemas.microsoft.com/office/drawing/2018/hyperlinkcolor" val="tx"/>
                    </a:ext>
                  </a:extLst>
                </a:hlinkClick>
              </a:rPr>
              <a:t>UNC-CH BOT endorsed</a:t>
            </a:r>
            <a:r>
              <a:rPr lang="en-US" dirty="0">
                <a:solidFill>
                  <a:srgbClr val="7030A0"/>
                </a:solidFill>
              </a:rPr>
              <a:t> </a:t>
            </a:r>
            <a:r>
              <a:rPr lang="en-US" dirty="0">
                <a:solidFill>
                  <a:schemeClr val="bg1"/>
                </a:solidFill>
              </a:rPr>
              <a:t>faculty adoption of the Chicago Statement as well as the 1967 U. of Chicago </a:t>
            </a:r>
            <a:r>
              <a:rPr lang="en-US" dirty="0" err="1">
                <a:solidFill>
                  <a:schemeClr val="bg1"/>
                </a:solidFill>
              </a:rPr>
              <a:t>Kalven</a:t>
            </a:r>
            <a:r>
              <a:rPr lang="en-US" dirty="0">
                <a:solidFill>
                  <a:schemeClr val="bg1"/>
                </a:solidFill>
              </a:rPr>
              <a:t> Committee “</a:t>
            </a:r>
            <a:r>
              <a:rPr lang="en-US" dirty="0">
                <a:solidFill>
                  <a:srgbClr val="7030A0"/>
                </a:solidFill>
                <a:hlinkClick r:id="rId5">
                  <a:extLst>
                    <a:ext uri="{A12FA001-AC4F-418D-AE19-62706E023703}">
                      <ahyp:hlinkClr xmlns:ahyp="http://schemas.microsoft.com/office/drawing/2018/hyperlinkcolor" val="tx"/>
                    </a:ext>
                  </a:extLst>
                </a:hlinkClick>
              </a:rPr>
              <a:t>Report on the University's Role in Political and Social Action</a:t>
            </a:r>
            <a:r>
              <a:rPr lang="en-US" dirty="0">
                <a:solidFill>
                  <a:schemeClr val="bg1"/>
                </a:solidFill>
              </a:rPr>
              <a:t>”</a:t>
            </a:r>
          </a:p>
          <a:p>
            <a:pPr lvl="1"/>
            <a:r>
              <a:rPr lang="en-US" dirty="0">
                <a:solidFill>
                  <a:schemeClr val="bg1"/>
                </a:solidFill>
              </a:rPr>
              <a:t>Support efforts to defend free expression when controversies occur</a:t>
            </a:r>
          </a:p>
          <a:p>
            <a:pPr lvl="1"/>
            <a:r>
              <a:rPr lang="en-US" dirty="0">
                <a:solidFill>
                  <a:schemeClr val="bg1"/>
                </a:solidFill>
              </a:rPr>
              <a:t>Support additional campus climate research/surveys tailored to UNC Charlotte</a:t>
            </a:r>
          </a:p>
          <a:p>
            <a:pPr lvl="2"/>
            <a:r>
              <a:rPr lang="en-US" dirty="0">
                <a:solidFill>
                  <a:schemeClr val="bg1"/>
                </a:solidFill>
              </a:rPr>
              <a:t>Source: </a:t>
            </a:r>
            <a:r>
              <a:rPr lang="en-US" dirty="0">
                <a:solidFill>
                  <a:srgbClr val="7030A0"/>
                </a:solidFill>
                <a:hlinkClick r:id="rId6">
                  <a:extLst>
                    <a:ext uri="{A12FA001-AC4F-418D-AE19-62706E023703}">
                      <ahyp:hlinkClr xmlns:ahyp="http://schemas.microsoft.com/office/drawing/2018/hyperlinkcolor" val="tx"/>
                    </a:ext>
                  </a:extLst>
                </a:hlinkClick>
              </a:rPr>
              <a:t>Campus Free Expression:  A New Roadmap</a:t>
            </a:r>
            <a:r>
              <a:rPr lang="en-US" dirty="0">
                <a:solidFill>
                  <a:schemeClr val="bg1"/>
                </a:solidFill>
              </a:rPr>
              <a:t>, Bipartisan Policy Center, November 2021</a:t>
            </a:r>
          </a:p>
          <a:p>
            <a:pPr lvl="1"/>
            <a:endParaRPr lang="en-US" dirty="0">
              <a:solidFill>
                <a:schemeClr val="bg1"/>
              </a:solidFill>
            </a:endParaRPr>
          </a:p>
        </p:txBody>
      </p:sp>
    </p:spTree>
    <p:extLst>
      <p:ext uri="{BB962C8B-B14F-4D97-AF65-F5344CB8AC3E}">
        <p14:creationId xmlns:p14="http://schemas.microsoft.com/office/powerpoint/2010/main" val="42802631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5" name="Content Placeholder 4">
            <a:extLst>
              <a:ext uri="{FF2B5EF4-FFF2-40B4-BE49-F238E27FC236}">
                <a16:creationId xmlns:a16="http://schemas.microsoft.com/office/drawing/2014/main" id="{0997D9CD-2C9F-440F-A2DB-ADD7CC003C53}"/>
              </a:ext>
            </a:extLst>
          </p:cNvPr>
          <p:cNvSpPr>
            <a:spLocks noGrp="1"/>
          </p:cNvSpPr>
          <p:nvPr>
            <p:ph idx="1"/>
          </p:nvPr>
        </p:nvSpPr>
        <p:spPr>
          <a:xfrm>
            <a:off x="508000" y="1412876"/>
            <a:ext cx="11176000" cy="332399"/>
          </a:xfrm>
        </p:spPr>
        <p:txBody>
          <a:bodyPr/>
          <a:lstStyle/>
          <a:p>
            <a:pPr marL="0" indent="0">
              <a:buNone/>
            </a:pPr>
            <a:r>
              <a:rPr lang="en-US" dirty="0"/>
              <a:t>e</a:t>
            </a:r>
          </a:p>
        </p:txBody>
      </p:sp>
      <p:pic>
        <p:nvPicPr>
          <p:cNvPr id="5122" name="Picture 2" descr="Express yourself concept, motivation poster. vector eps10">
            <a:extLst>
              <a:ext uri="{FF2B5EF4-FFF2-40B4-BE49-F238E27FC236}">
                <a16:creationId xmlns:a16="http://schemas.microsoft.com/office/drawing/2014/main" id="{F872B9BB-CB78-4123-B2A8-10770093E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45493"/>
            <a:ext cx="7924800" cy="450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853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Conversation</a:t>
            </a:r>
          </a:p>
        </p:txBody>
      </p:sp>
      <p:sp>
        <p:nvSpPr>
          <p:cNvPr id="3" name="Content Placeholder 2"/>
          <p:cNvSpPr>
            <a:spLocks noGrp="1"/>
          </p:cNvSpPr>
          <p:nvPr>
            <p:ph idx="1"/>
          </p:nvPr>
        </p:nvSpPr>
        <p:spPr>
          <a:xfrm>
            <a:off x="508000" y="1412876"/>
            <a:ext cx="11176000" cy="1144929"/>
          </a:xfrm>
        </p:spPr>
        <p:txBody>
          <a:bodyPr/>
          <a:lstStyle/>
          <a:p>
            <a:r>
              <a:rPr lang="en-US" b="1" dirty="0">
                <a:solidFill>
                  <a:schemeClr val="bg1"/>
                </a:solidFill>
              </a:rPr>
              <a:t>Brief</a:t>
            </a:r>
            <a:r>
              <a:rPr lang="en-US" dirty="0">
                <a:solidFill>
                  <a:schemeClr val="bg1"/>
                </a:solidFill>
              </a:rPr>
              <a:t> free speech/free expression legal refresher</a:t>
            </a:r>
          </a:p>
          <a:p>
            <a:r>
              <a:rPr lang="en-US" dirty="0">
                <a:solidFill>
                  <a:schemeClr val="bg1"/>
                </a:solidFill>
              </a:rPr>
              <a:t>How we’re doing</a:t>
            </a:r>
          </a:p>
          <a:p>
            <a:r>
              <a:rPr lang="en-US" dirty="0">
                <a:solidFill>
                  <a:schemeClr val="bg1"/>
                </a:solidFill>
              </a:rPr>
              <a:t>Next steps for UNC Charlotte and its Board</a:t>
            </a:r>
          </a:p>
        </p:txBody>
      </p:sp>
      <p:pic>
        <p:nvPicPr>
          <p:cNvPr id="4" name="Picture 3">
            <a:extLst>
              <a:ext uri="{FF2B5EF4-FFF2-40B4-BE49-F238E27FC236}">
                <a16:creationId xmlns:a16="http://schemas.microsoft.com/office/drawing/2014/main" id="{F46B1F8C-39F0-49AF-973B-606412E6C102}"/>
              </a:ext>
            </a:extLst>
          </p:cNvPr>
          <p:cNvPicPr>
            <a:picLocks noChangeAspect="1"/>
          </p:cNvPicPr>
          <p:nvPr/>
        </p:nvPicPr>
        <p:blipFill>
          <a:blip r:embed="rId4"/>
          <a:stretch>
            <a:fillRect/>
          </a:stretch>
        </p:blipFill>
        <p:spPr>
          <a:xfrm>
            <a:off x="7543800" y="203296"/>
            <a:ext cx="4495866" cy="5791200"/>
          </a:xfrm>
          <a:prstGeom prst="rect">
            <a:avLst/>
          </a:prstGeom>
        </p:spPr>
      </p:pic>
    </p:spTree>
    <p:extLst>
      <p:ext uri="{BB962C8B-B14F-4D97-AF65-F5344CB8AC3E}">
        <p14:creationId xmlns:p14="http://schemas.microsoft.com/office/powerpoint/2010/main" val="14441376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Speech/Expression Flyover – Sources of Law and Policy</a:t>
            </a:r>
          </a:p>
        </p:txBody>
      </p:sp>
      <p:sp>
        <p:nvSpPr>
          <p:cNvPr id="3" name="Content Placeholder 2"/>
          <p:cNvSpPr>
            <a:spLocks noGrp="1"/>
          </p:cNvSpPr>
          <p:nvPr>
            <p:ph idx="1"/>
          </p:nvPr>
        </p:nvSpPr>
        <p:spPr>
          <a:xfrm>
            <a:off x="508000" y="1412876"/>
            <a:ext cx="11176000" cy="4468916"/>
          </a:xfrm>
        </p:spPr>
        <p:txBody>
          <a:bodyPr/>
          <a:lstStyle/>
          <a:p>
            <a:r>
              <a:rPr lang="en-US" dirty="0">
                <a:solidFill>
                  <a:schemeClr val="bg1"/>
                </a:solidFill>
              </a:rPr>
              <a:t>First Amendment</a:t>
            </a:r>
          </a:p>
          <a:p>
            <a:pPr lvl="1"/>
            <a:r>
              <a:rPr lang="en-US" dirty="0">
                <a:solidFill>
                  <a:schemeClr val="bg1"/>
                </a:solidFill>
              </a:rPr>
              <a:t>“Congress shall make no law . . . abridging the freedom of speech . . . ”</a:t>
            </a:r>
          </a:p>
          <a:p>
            <a:pPr lvl="1"/>
            <a:r>
              <a:rPr lang="en-US" dirty="0">
                <a:solidFill>
                  <a:schemeClr val="bg1"/>
                </a:solidFill>
              </a:rPr>
              <a:t>The Supreme Court has called freedom of speech and expression “the matrix, the indispensable condition, of nearly every other form of freedom” that occupies a “preferred place” in our constitutional system.</a:t>
            </a:r>
          </a:p>
          <a:p>
            <a:pPr lvl="2"/>
            <a:r>
              <a:rPr lang="en-US" dirty="0">
                <a:solidFill>
                  <a:schemeClr val="bg1"/>
                </a:solidFill>
              </a:rPr>
              <a:t>“Before the debate even starts, speech has an advantage, even against some very good reasons to limit it.”</a:t>
            </a:r>
          </a:p>
          <a:p>
            <a:pPr lvl="1"/>
            <a:r>
              <a:rPr lang="en-US" dirty="0">
                <a:solidFill>
                  <a:schemeClr val="bg1"/>
                </a:solidFill>
              </a:rPr>
              <a:t>Why?</a:t>
            </a:r>
          </a:p>
          <a:p>
            <a:pPr lvl="2"/>
            <a:r>
              <a:rPr lang="en-US" dirty="0">
                <a:solidFill>
                  <a:schemeClr val="bg1"/>
                </a:solidFill>
              </a:rPr>
              <a:t>Freedom of Thought</a:t>
            </a:r>
          </a:p>
          <a:p>
            <a:pPr lvl="2"/>
            <a:r>
              <a:rPr lang="en-US" dirty="0">
                <a:solidFill>
                  <a:schemeClr val="bg1"/>
                </a:solidFill>
              </a:rPr>
              <a:t>Democracy</a:t>
            </a:r>
          </a:p>
          <a:p>
            <a:pPr lvl="2"/>
            <a:r>
              <a:rPr lang="en-US" dirty="0">
                <a:solidFill>
                  <a:schemeClr val="bg1"/>
                </a:solidFill>
              </a:rPr>
              <a:t>History</a:t>
            </a:r>
          </a:p>
          <a:p>
            <a:pPr lvl="1"/>
            <a:endParaRPr lang="en-US" dirty="0">
              <a:solidFill>
                <a:schemeClr val="bg1"/>
              </a:solidFill>
            </a:endParaRPr>
          </a:p>
          <a:p>
            <a:pPr lvl="2"/>
            <a:endParaRPr lang="en-US" dirty="0"/>
          </a:p>
          <a:p>
            <a:pPr lvl="2"/>
            <a:endParaRPr lang="en-US" dirty="0"/>
          </a:p>
          <a:p>
            <a:pPr lvl="2"/>
            <a:endParaRPr lang="en-US" dirty="0"/>
          </a:p>
        </p:txBody>
      </p:sp>
      <p:sp>
        <p:nvSpPr>
          <p:cNvPr id="6" name="TextBox 5">
            <a:extLst>
              <a:ext uri="{FF2B5EF4-FFF2-40B4-BE49-F238E27FC236}">
                <a16:creationId xmlns:a16="http://schemas.microsoft.com/office/drawing/2014/main" id="{201BC3DE-E70D-492C-9D5B-3587C212F9B1}"/>
              </a:ext>
            </a:extLst>
          </p:cNvPr>
          <p:cNvSpPr txBox="1"/>
          <p:nvPr/>
        </p:nvSpPr>
        <p:spPr>
          <a:xfrm rot="1494161">
            <a:off x="1832535" y="1095955"/>
            <a:ext cx="2743200" cy="400110"/>
          </a:xfrm>
          <a:prstGeom prst="rect">
            <a:avLst/>
          </a:prstGeom>
          <a:noFill/>
        </p:spPr>
        <p:txBody>
          <a:bodyPr wrap="square" rtlCol="0">
            <a:spAutoFit/>
          </a:bodyPr>
          <a:lstStyle/>
          <a:p>
            <a:r>
              <a:rPr lang="en-US" sz="2000" dirty="0">
                <a:solidFill>
                  <a:schemeClr val="bg1"/>
                </a:solidFill>
                <a:latin typeface="Ink Free" panose="03080402000500000000" pitchFamily="66" charset="0"/>
              </a:rPr>
              <a:t>…and UNC Charlotte</a:t>
            </a:r>
          </a:p>
        </p:txBody>
      </p:sp>
      <p:sp>
        <p:nvSpPr>
          <p:cNvPr id="7" name="TextBox 6">
            <a:extLst>
              <a:ext uri="{FF2B5EF4-FFF2-40B4-BE49-F238E27FC236}">
                <a16:creationId xmlns:a16="http://schemas.microsoft.com/office/drawing/2014/main" id="{85406479-F00E-4856-9A61-061FD98ED964}"/>
              </a:ext>
            </a:extLst>
          </p:cNvPr>
          <p:cNvSpPr txBox="1"/>
          <p:nvPr/>
        </p:nvSpPr>
        <p:spPr>
          <a:xfrm rot="1190159">
            <a:off x="3890399" y="1385216"/>
            <a:ext cx="1338370" cy="707886"/>
          </a:xfrm>
          <a:prstGeom prst="rect">
            <a:avLst/>
          </a:prstGeom>
          <a:noFill/>
        </p:spPr>
        <p:txBody>
          <a:bodyPr wrap="square" rtlCol="0">
            <a:spAutoFit/>
          </a:bodyPr>
          <a:lstStyle/>
          <a:p>
            <a:r>
              <a:rPr lang="en-US" sz="2000" u="sng" dirty="0">
                <a:solidFill>
                  <a:schemeClr val="bg1"/>
                </a:solidFill>
                <a:latin typeface="Ink Free" panose="03080402000500000000" pitchFamily="66" charset="0"/>
              </a:rPr>
              <a:t>or</a:t>
            </a:r>
            <a:r>
              <a:rPr lang="en-US" sz="2000" dirty="0">
                <a:solidFill>
                  <a:schemeClr val="bg1"/>
                </a:solidFill>
                <a:latin typeface="Ink Free" panose="03080402000500000000" pitchFamily="66" charset="0"/>
              </a:rPr>
              <a:t> policy!</a:t>
            </a:r>
          </a:p>
          <a:p>
            <a:r>
              <a:rPr lang="en-US" sz="2000" dirty="0">
                <a:solidFill>
                  <a:schemeClr val="bg1"/>
                </a:solidFill>
                <a:latin typeface="Ink Free" panose="03080402000500000000" pitchFamily="66" charset="0"/>
              </a:rPr>
              <a:t>     ^</a:t>
            </a:r>
          </a:p>
        </p:txBody>
      </p:sp>
      <p:sp>
        <p:nvSpPr>
          <p:cNvPr id="15" name="Freeform: Shape 14">
            <a:extLst>
              <a:ext uri="{FF2B5EF4-FFF2-40B4-BE49-F238E27FC236}">
                <a16:creationId xmlns:a16="http://schemas.microsoft.com/office/drawing/2014/main" id="{D626F5A8-4F1D-463C-B88A-EA030E4E9BCD}"/>
              </a:ext>
            </a:extLst>
          </p:cNvPr>
          <p:cNvSpPr/>
          <p:nvPr/>
        </p:nvSpPr>
        <p:spPr bwMode="auto">
          <a:xfrm>
            <a:off x="2299447" y="1635125"/>
            <a:ext cx="1048122" cy="234016"/>
          </a:xfrm>
          <a:custGeom>
            <a:avLst/>
            <a:gdLst>
              <a:gd name="connsiteX0" fmla="*/ 0 w 1048122"/>
              <a:gd name="connsiteY0" fmla="*/ 234016 h 234016"/>
              <a:gd name="connsiteX1" fmla="*/ 228600 w 1048122"/>
              <a:gd name="connsiteY1" fmla="*/ 126440 h 234016"/>
              <a:gd name="connsiteX2" fmla="*/ 968188 w 1048122"/>
              <a:gd name="connsiteY2" fmla="*/ 126440 h 234016"/>
              <a:gd name="connsiteX3" fmla="*/ 1035424 w 1048122"/>
              <a:gd name="connsiteY3" fmla="*/ 5416 h 234016"/>
              <a:gd name="connsiteX4" fmla="*/ 1035424 w 1048122"/>
              <a:gd name="connsiteY4" fmla="*/ 32310 h 23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122" h="234016">
                <a:moveTo>
                  <a:pt x="0" y="234016"/>
                </a:moveTo>
                <a:cubicBezTo>
                  <a:pt x="33617" y="189192"/>
                  <a:pt x="67235" y="144369"/>
                  <a:pt x="228600" y="126440"/>
                </a:cubicBezTo>
                <a:cubicBezTo>
                  <a:pt x="389965" y="108511"/>
                  <a:pt x="833717" y="146611"/>
                  <a:pt x="968188" y="126440"/>
                </a:cubicBezTo>
                <a:cubicBezTo>
                  <a:pt x="1102659" y="106269"/>
                  <a:pt x="1024218" y="21104"/>
                  <a:pt x="1035424" y="5416"/>
                </a:cubicBezTo>
                <a:cubicBezTo>
                  <a:pt x="1046630" y="-10272"/>
                  <a:pt x="1041027" y="11019"/>
                  <a:pt x="1035424" y="32310"/>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47E6B1E7-C646-4D26-AD6C-B93C8CE6488C}"/>
              </a:ext>
            </a:extLst>
          </p:cNvPr>
          <p:cNvSpPr txBox="1"/>
          <p:nvPr/>
        </p:nvSpPr>
        <p:spPr>
          <a:xfrm>
            <a:off x="3204135" y="1450459"/>
            <a:ext cx="914400" cy="369332"/>
          </a:xfrm>
          <a:prstGeom prst="rect">
            <a:avLst/>
          </a:prstGeom>
          <a:noFill/>
        </p:spPr>
        <p:txBody>
          <a:bodyPr wrap="square" rtlCol="0">
            <a:spAutoFit/>
          </a:bodyPr>
          <a:lstStyle/>
          <a:p>
            <a:r>
              <a:rPr lang="en-US" dirty="0">
                <a:solidFill>
                  <a:schemeClr val="bg1"/>
                </a:solidFill>
                <a:latin typeface="Ink Free" panose="03080402000500000000" pitchFamily="66" charset="0"/>
              </a:rPr>
              <a:t>^</a:t>
            </a:r>
            <a:endParaRPr lang="en-US" dirty="0"/>
          </a:p>
        </p:txBody>
      </p:sp>
      <p:pic>
        <p:nvPicPr>
          <p:cNvPr id="17" name="Picture 2" descr="Image result for free speech">
            <a:extLst>
              <a:ext uri="{FF2B5EF4-FFF2-40B4-BE49-F238E27FC236}">
                <a16:creationId xmlns:a16="http://schemas.microsoft.com/office/drawing/2014/main" id="{6F04F288-1671-471A-A3D4-745DDFBDB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3483060"/>
            <a:ext cx="3733800" cy="248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758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Speech/Expression Flyover – Sources of Law and Policy</a:t>
            </a:r>
          </a:p>
        </p:txBody>
      </p:sp>
      <p:sp>
        <p:nvSpPr>
          <p:cNvPr id="3" name="Content Placeholder 2"/>
          <p:cNvSpPr>
            <a:spLocks noGrp="1"/>
          </p:cNvSpPr>
          <p:nvPr>
            <p:ph idx="1"/>
          </p:nvPr>
        </p:nvSpPr>
        <p:spPr>
          <a:xfrm>
            <a:off x="508000" y="1412876"/>
            <a:ext cx="11176000" cy="5660011"/>
          </a:xfrm>
        </p:spPr>
        <p:txBody>
          <a:bodyPr/>
          <a:lstStyle/>
          <a:p>
            <a:r>
              <a:rPr lang="en-US" dirty="0">
                <a:solidFill>
                  <a:schemeClr val="bg1"/>
                </a:solidFill>
              </a:rPr>
              <a:t>NCGS 116, Article 36: Campus Free Speech</a:t>
            </a:r>
          </a:p>
          <a:p>
            <a:pPr lvl="1"/>
            <a:r>
              <a:rPr lang="en-US" dirty="0">
                <a:solidFill>
                  <a:schemeClr val="bg1"/>
                </a:solidFill>
              </a:rPr>
              <a:t>Affirms First Amendment principles</a:t>
            </a:r>
          </a:p>
          <a:p>
            <a:pPr lvl="1"/>
            <a:r>
              <a:rPr lang="en-US" dirty="0">
                <a:solidFill>
                  <a:schemeClr val="bg1"/>
                </a:solidFill>
              </a:rPr>
              <a:t>Establishes BOG Committee on Free Expression with annual reporting requirement</a:t>
            </a:r>
          </a:p>
          <a:p>
            <a:pPr lvl="1"/>
            <a:r>
              <a:rPr lang="en-US" dirty="0">
                <a:solidFill>
                  <a:schemeClr val="bg1"/>
                </a:solidFill>
              </a:rPr>
              <a:t>Requires free expression to be included in freshman orientation</a:t>
            </a:r>
          </a:p>
          <a:p>
            <a:pPr lvl="1"/>
            <a:r>
              <a:rPr lang="en-US" dirty="0">
                <a:solidFill>
                  <a:schemeClr val="bg1"/>
                </a:solidFill>
              </a:rPr>
              <a:t>“It is not the proper role of any constituent institution to shield individuals from speech protected by the First Amendment, including, without limitation, ideas and opinions they find unwelcome, disagreeable, or even deeply offensive.” (Chicago Statement)</a:t>
            </a:r>
          </a:p>
          <a:p>
            <a:pPr lvl="1"/>
            <a:r>
              <a:rPr lang="en-US" dirty="0">
                <a:solidFill>
                  <a:schemeClr val="bg1"/>
                </a:solidFill>
              </a:rPr>
              <a:t>Institutions must not take action “on public policy controversies of the day in such a way as to require students, faculty, or administrators to publicly express a given view of social policy.” (</a:t>
            </a:r>
            <a:r>
              <a:rPr lang="en-US" dirty="0" err="1">
                <a:solidFill>
                  <a:schemeClr val="bg1"/>
                </a:solidFill>
              </a:rPr>
              <a:t>Kalven</a:t>
            </a:r>
            <a:r>
              <a:rPr lang="en-US" dirty="0">
                <a:solidFill>
                  <a:schemeClr val="bg1"/>
                </a:solidFill>
              </a:rPr>
              <a:t> Report lite)</a:t>
            </a:r>
          </a:p>
          <a:p>
            <a:r>
              <a:rPr lang="en-US" dirty="0">
                <a:solidFill>
                  <a:schemeClr val="bg1"/>
                </a:solidFill>
              </a:rPr>
              <a:t>Section 1300.8 of The UNC Policy Manual: Policy on Free Speech and Free Expression</a:t>
            </a:r>
          </a:p>
          <a:p>
            <a:pPr lvl="1"/>
            <a:r>
              <a:rPr lang="en-US" dirty="0">
                <a:solidFill>
                  <a:schemeClr val="bg1"/>
                </a:solidFill>
              </a:rPr>
              <a:t>Affirms and restates state law</a:t>
            </a:r>
          </a:p>
          <a:p>
            <a:pPr lvl="1"/>
            <a:r>
              <a:rPr lang="en-US" dirty="0">
                <a:solidFill>
                  <a:schemeClr val="bg1"/>
                </a:solidFill>
              </a:rPr>
              <a:t>Prescribes disciplinary sanctions for disrupting free speech events</a:t>
            </a:r>
          </a:p>
          <a:p>
            <a:pPr lvl="1"/>
            <a:r>
              <a:rPr lang="en-US" dirty="0">
                <a:solidFill>
                  <a:schemeClr val="bg1"/>
                </a:solidFill>
              </a:rPr>
              <a:t>Requires institutions to designate “responsible officer(s)”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27549859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Speech/Expression Flyover – Basic Principles</a:t>
            </a:r>
          </a:p>
        </p:txBody>
      </p:sp>
      <p:sp>
        <p:nvSpPr>
          <p:cNvPr id="3" name="Content Placeholder 2"/>
          <p:cNvSpPr>
            <a:spLocks noGrp="1"/>
          </p:cNvSpPr>
          <p:nvPr>
            <p:ph idx="1"/>
          </p:nvPr>
        </p:nvSpPr>
        <p:spPr>
          <a:xfrm>
            <a:off x="508000" y="1412876"/>
            <a:ext cx="11176000" cy="4118050"/>
          </a:xfrm>
        </p:spPr>
        <p:txBody>
          <a:bodyPr/>
          <a:lstStyle/>
          <a:p>
            <a:r>
              <a:rPr lang="en-US" dirty="0">
                <a:solidFill>
                  <a:schemeClr val="bg1"/>
                </a:solidFill>
              </a:rPr>
              <a:t>“Freedom from” and “freedom to”</a:t>
            </a:r>
          </a:p>
          <a:p>
            <a:r>
              <a:rPr lang="en-US" dirty="0">
                <a:solidFill>
                  <a:schemeClr val="bg1"/>
                </a:solidFill>
              </a:rPr>
              <a:t>“State action” requirement</a:t>
            </a:r>
          </a:p>
          <a:p>
            <a:r>
              <a:rPr lang="en-US" dirty="0">
                <a:solidFill>
                  <a:schemeClr val="bg1"/>
                </a:solidFill>
              </a:rPr>
              <a:t>Constitutionality of UNC Charlotte’s </a:t>
            </a:r>
            <a:r>
              <a:rPr lang="en-US" b="1" dirty="0">
                <a:solidFill>
                  <a:schemeClr val="bg1"/>
                </a:solidFill>
              </a:rPr>
              <a:t>content/viewpoint-based</a:t>
            </a:r>
            <a:r>
              <a:rPr lang="en-US" dirty="0">
                <a:solidFill>
                  <a:schemeClr val="bg1"/>
                </a:solidFill>
              </a:rPr>
              <a:t> restrictions on </a:t>
            </a:r>
            <a:r>
              <a:rPr lang="en-US" b="1" dirty="0">
                <a:solidFill>
                  <a:schemeClr val="bg1"/>
                </a:solidFill>
              </a:rPr>
              <a:t>protected</a:t>
            </a:r>
            <a:r>
              <a:rPr lang="en-US" dirty="0">
                <a:solidFill>
                  <a:schemeClr val="bg1"/>
                </a:solidFill>
              </a:rPr>
              <a:t> speech subject to “strict scrutiny”</a:t>
            </a:r>
          </a:p>
          <a:p>
            <a:pPr lvl="1"/>
            <a:r>
              <a:rPr lang="en-US" dirty="0">
                <a:solidFill>
                  <a:schemeClr val="bg1"/>
                </a:solidFill>
              </a:rPr>
              <a:t>Compelling governmental interest</a:t>
            </a:r>
          </a:p>
          <a:p>
            <a:pPr lvl="1"/>
            <a:r>
              <a:rPr lang="en-US" dirty="0">
                <a:solidFill>
                  <a:schemeClr val="bg1"/>
                </a:solidFill>
              </a:rPr>
              <a:t>Narrowly tailored</a:t>
            </a:r>
          </a:p>
          <a:p>
            <a:pPr lvl="1"/>
            <a:r>
              <a:rPr lang="en-US" dirty="0">
                <a:solidFill>
                  <a:schemeClr val="bg1"/>
                </a:solidFill>
              </a:rPr>
              <a:t>Least restrictive means</a:t>
            </a:r>
          </a:p>
          <a:p>
            <a:pPr lvl="1"/>
            <a:r>
              <a:rPr lang="en-US" dirty="0">
                <a:solidFill>
                  <a:schemeClr val="bg1"/>
                </a:solidFill>
              </a:rPr>
              <a:t>“Strict in theory, fatal in fact”</a:t>
            </a:r>
          </a:p>
          <a:p>
            <a:pPr lvl="2"/>
            <a:endParaRPr lang="en-US" dirty="0">
              <a:solidFill>
                <a:schemeClr val="bg1"/>
              </a:solidFill>
            </a:endParaRPr>
          </a:p>
          <a:p>
            <a:pPr lvl="2"/>
            <a:endParaRPr lang="en-US" dirty="0"/>
          </a:p>
          <a:p>
            <a:pPr lvl="2"/>
            <a:endParaRPr lang="en-US" dirty="0"/>
          </a:p>
          <a:p>
            <a:pPr lvl="2"/>
            <a:endParaRPr lang="en-US" dirty="0"/>
          </a:p>
        </p:txBody>
      </p:sp>
      <p:pic>
        <p:nvPicPr>
          <p:cNvPr id="1028" name="Picture 4" descr="Video/Reading Activity: Judicial Standards of Review in Civil  Liberties/Rights Cases">
            <a:extLst>
              <a:ext uri="{FF2B5EF4-FFF2-40B4-BE49-F238E27FC236}">
                <a16:creationId xmlns:a16="http://schemas.microsoft.com/office/drawing/2014/main" id="{74E4E1C9-7855-448F-960F-464E0C8CA6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006612"/>
            <a:ext cx="5816600" cy="252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455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doing…</a:t>
            </a:r>
          </a:p>
        </p:txBody>
      </p:sp>
      <p:sp>
        <p:nvSpPr>
          <p:cNvPr id="3" name="Content Placeholder 2"/>
          <p:cNvSpPr>
            <a:spLocks noGrp="1"/>
          </p:cNvSpPr>
          <p:nvPr>
            <p:ph idx="1"/>
          </p:nvPr>
        </p:nvSpPr>
        <p:spPr>
          <a:xfrm>
            <a:off x="523240" y="1219200"/>
            <a:ext cx="11176000" cy="3276599"/>
          </a:xfrm>
        </p:spPr>
        <p:txBody>
          <a:bodyPr>
            <a:normAutofit lnSpcReduction="10000"/>
          </a:bodyPr>
          <a:lstStyle/>
          <a:p>
            <a:r>
              <a:rPr lang="en-US" dirty="0">
                <a:solidFill>
                  <a:schemeClr val="bg1"/>
                </a:solidFill>
              </a:rPr>
              <a:t>Free expression is infused into our guiding commitments</a:t>
            </a:r>
          </a:p>
          <a:p>
            <a:pPr lvl="1"/>
            <a:r>
              <a:rPr lang="en-US" b="1" dirty="0">
                <a:solidFill>
                  <a:schemeClr val="bg1"/>
                </a:solidFill>
              </a:rPr>
              <a:t>Integrity and Respect: </a:t>
            </a:r>
            <a:r>
              <a:rPr lang="en-US" dirty="0">
                <a:solidFill>
                  <a:schemeClr val="bg1"/>
                </a:solidFill>
              </a:rPr>
              <a:t>Ensuring the highest academic, professional, and ethical standards and a collegial culture that embraces different perspectives, civil discourse, and free expression, where all University members are treated with respect, fairness, and dignity.</a:t>
            </a:r>
          </a:p>
          <a:p>
            <a:r>
              <a:rPr lang="en-US" dirty="0">
                <a:solidFill>
                  <a:schemeClr val="bg1"/>
                </a:solidFill>
              </a:rPr>
              <a:t>FIRE “green light” speech code rating</a:t>
            </a:r>
          </a:p>
          <a:p>
            <a:r>
              <a:rPr lang="en-US" dirty="0">
                <a:solidFill>
                  <a:srgbClr val="7030A0"/>
                </a:solidFill>
                <a:hlinkClick r:id="rId4">
                  <a:extLst>
                    <a:ext uri="{A12FA001-AC4F-418D-AE19-62706E023703}">
                      <ahyp:hlinkClr xmlns:ahyp="http://schemas.microsoft.com/office/drawing/2018/hyperlinkcolor" val="tx"/>
                    </a:ext>
                  </a:extLst>
                </a:hlinkClick>
              </a:rPr>
              <a:t>freespeech.charlotte.edu </a:t>
            </a:r>
            <a:endParaRPr lang="en-US" dirty="0">
              <a:solidFill>
                <a:srgbClr val="7030A0"/>
              </a:solidFill>
            </a:endParaRPr>
          </a:p>
          <a:p>
            <a:pPr lvl="1"/>
            <a:r>
              <a:rPr lang="en-US" dirty="0">
                <a:solidFill>
                  <a:schemeClr val="bg1"/>
                </a:solidFill>
              </a:rPr>
              <a:t>&lt;2 complaints/annually related to administrative action that implicates free speech rights, dealt with swiftly</a:t>
            </a:r>
          </a:p>
          <a:p>
            <a:r>
              <a:rPr lang="en-US" dirty="0">
                <a:solidFill>
                  <a:schemeClr val="bg1"/>
                </a:solidFill>
              </a:rPr>
              <a:t>Renewed commitment to inviting speakers representing diverse viewpoints</a:t>
            </a:r>
          </a:p>
          <a:p>
            <a:r>
              <a:rPr lang="en-US" dirty="0">
                <a:solidFill>
                  <a:schemeClr val="bg1"/>
                </a:solidFill>
              </a:rPr>
              <a:t>Regular training sessions for faculty and staff</a:t>
            </a:r>
          </a:p>
        </p:txBody>
      </p:sp>
      <p:pic>
        <p:nvPicPr>
          <p:cNvPr id="1026" name="Picture 2" descr="Jeb Bush and Janet Napolitano to deliver 11th annual Chancellor's Speaker  Series | Inside UNC Charlotte | UNC Charlotte">
            <a:extLst>
              <a:ext uri="{FF2B5EF4-FFF2-40B4-BE49-F238E27FC236}">
                <a16:creationId xmlns:a16="http://schemas.microsoft.com/office/drawing/2014/main" id="{13F9B535-FCC0-4B84-A26A-D76741F06E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038600"/>
            <a:ext cx="2971800" cy="199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196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doing…</a:t>
            </a:r>
          </a:p>
        </p:txBody>
      </p:sp>
      <p:sp>
        <p:nvSpPr>
          <p:cNvPr id="3" name="Content Placeholder 2"/>
          <p:cNvSpPr>
            <a:spLocks noGrp="1"/>
          </p:cNvSpPr>
          <p:nvPr>
            <p:ph idx="1"/>
          </p:nvPr>
        </p:nvSpPr>
        <p:spPr>
          <a:xfrm>
            <a:off x="523240" y="1219200"/>
            <a:ext cx="11176000" cy="5521512"/>
          </a:xfrm>
        </p:spPr>
        <p:txBody>
          <a:bodyPr/>
          <a:lstStyle/>
          <a:p>
            <a:r>
              <a:rPr lang="en-US" dirty="0">
                <a:solidFill>
                  <a:schemeClr val="bg1"/>
                </a:solidFill>
              </a:rPr>
              <a:t>An uphill battle</a:t>
            </a:r>
          </a:p>
          <a:p>
            <a:pPr lvl="1"/>
            <a:r>
              <a:rPr lang="en-US" dirty="0">
                <a:solidFill>
                  <a:schemeClr val="bg1"/>
                </a:solidFill>
              </a:rPr>
              <a:t>“For all the tolerance and enlightenment that modern society claims, Americans are losing hold of a fundamental right as citizens of a free country: the right to speak their minds and voice their opinions in public without fear of being shamed or shunned.”</a:t>
            </a:r>
          </a:p>
          <a:p>
            <a:pPr marL="685800" lvl="2" indent="0">
              <a:buNone/>
            </a:pPr>
            <a:r>
              <a:rPr lang="en-US" dirty="0">
                <a:solidFill>
                  <a:schemeClr val="bg1"/>
                </a:solidFill>
              </a:rPr>
              <a:t>-New York Times Editorial Board, “</a:t>
            </a:r>
            <a:r>
              <a:rPr lang="en-US" dirty="0">
                <a:solidFill>
                  <a:srgbClr val="7030A0"/>
                </a:solidFill>
                <a:hlinkClick r:id="rId4">
                  <a:extLst>
                    <a:ext uri="{A12FA001-AC4F-418D-AE19-62706E023703}">
                      <ahyp:hlinkClr xmlns:ahyp="http://schemas.microsoft.com/office/drawing/2018/hyperlinkcolor" val="tx"/>
                    </a:ext>
                  </a:extLst>
                </a:hlinkClick>
              </a:rPr>
              <a:t>America Has a Free Speech Problem</a:t>
            </a:r>
            <a:r>
              <a:rPr lang="en-US" dirty="0">
                <a:solidFill>
                  <a:schemeClr val="bg1"/>
                </a:solidFill>
              </a:rPr>
              <a:t>,” March 18, 2022.</a:t>
            </a:r>
          </a:p>
          <a:p>
            <a:pPr lvl="2"/>
            <a:endParaRPr lang="en-US" dirty="0">
              <a:solidFill>
                <a:schemeClr val="bg1"/>
              </a:solidFill>
            </a:endParaRPr>
          </a:p>
          <a:p>
            <a:r>
              <a:rPr lang="en-US" dirty="0">
                <a:solidFill>
                  <a:schemeClr val="bg1"/>
                </a:solidFill>
              </a:rPr>
              <a:t>“Free Expression and Constructive Dialogue in the University of North Carolina System”</a:t>
            </a:r>
          </a:p>
          <a:p>
            <a:pPr lvl="1"/>
            <a:r>
              <a:rPr lang="en-US" dirty="0">
                <a:solidFill>
                  <a:schemeClr val="bg1"/>
                </a:solidFill>
              </a:rPr>
              <a:t>Faculty-led study initiated at UNC-CH in 2019 by Dr. Timothy J. Ryan and co-PIs</a:t>
            </a:r>
          </a:p>
          <a:p>
            <a:pPr lvl="1"/>
            <a:r>
              <a:rPr lang="en-US" dirty="0">
                <a:solidFill>
                  <a:schemeClr val="bg1"/>
                </a:solidFill>
              </a:rPr>
              <a:t>Expanded to eight UNC System constituent institutions, including UNC Charlotte, in 2022 (UNC Charlotte investigator: Dr. Mel Atkinson).</a:t>
            </a:r>
          </a:p>
          <a:p>
            <a:pPr lvl="1"/>
            <a:endParaRPr lang="en-US" dirty="0">
              <a:solidFill>
                <a:schemeClr val="bg1"/>
              </a:solidFill>
            </a:endParaRPr>
          </a:p>
          <a:p>
            <a:pPr lvl="1"/>
            <a:endParaRPr lang="en-US" dirty="0">
              <a:solidFill>
                <a:schemeClr val="bg1"/>
              </a:solidFill>
            </a:endParaRPr>
          </a:p>
          <a:p>
            <a:pPr marL="685800" lvl="2" indent="0">
              <a:buNone/>
            </a:pPr>
            <a:endParaRPr lang="en-US" dirty="0">
              <a:solidFill>
                <a:schemeClr val="bg1"/>
              </a:solidFill>
            </a:endParaRPr>
          </a:p>
          <a:p>
            <a:pPr marL="685800" lvl="2" indent="0">
              <a:buNone/>
            </a:pPr>
            <a:endParaRPr lang="en-US" dirty="0">
              <a:solidFill>
                <a:schemeClr val="bg1"/>
              </a:solidFill>
            </a:endParaRPr>
          </a:p>
          <a:p>
            <a:pPr marL="685800" lvl="2" indent="0">
              <a:buNone/>
            </a:pPr>
            <a:endParaRPr lang="en-US" dirty="0">
              <a:solidFill>
                <a:schemeClr val="bg1"/>
              </a:solidFill>
            </a:endParaRPr>
          </a:p>
          <a:p>
            <a:pPr marL="685800" lvl="2" indent="0">
              <a:buNone/>
            </a:pPr>
            <a:endParaRPr lang="en-US" dirty="0">
              <a:solidFill>
                <a:schemeClr val="bg1"/>
              </a:solidFill>
            </a:endParaRPr>
          </a:p>
          <a:p>
            <a:pPr marL="685800" lvl="2" indent="0">
              <a:buNone/>
            </a:pPr>
            <a:endParaRPr lang="en-US" dirty="0">
              <a:solidFill>
                <a:schemeClr val="bg1"/>
              </a:solidFill>
            </a:endParaRPr>
          </a:p>
        </p:txBody>
      </p:sp>
      <p:pic>
        <p:nvPicPr>
          <p:cNvPr id="7" name="Picture 6">
            <a:extLst>
              <a:ext uri="{FF2B5EF4-FFF2-40B4-BE49-F238E27FC236}">
                <a16:creationId xmlns:a16="http://schemas.microsoft.com/office/drawing/2014/main" id="{E30CCBD2-FEAA-4850-8D47-F35B3A580BAF}"/>
              </a:ext>
            </a:extLst>
          </p:cNvPr>
          <p:cNvPicPr>
            <a:picLocks noChangeAspect="1"/>
          </p:cNvPicPr>
          <p:nvPr/>
        </p:nvPicPr>
        <p:blipFill>
          <a:blip r:embed="rId5"/>
          <a:stretch>
            <a:fillRect/>
          </a:stretch>
        </p:blipFill>
        <p:spPr>
          <a:xfrm>
            <a:off x="2834640" y="4495800"/>
            <a:ext cx="6553200" cy="1601115"/>
          </a:xfrm>
          <a:prstGeom prst="rect">
            <a:avLst/>
          </a:prstGeom>
        </p:spPr>
      </p:pic>
    </p:spTree>
    <p:extLst>
      <p:ext uri="{BB962C8B-B14F-4D97-AF65-F5344CB8AC3E}">
        <p14:creationId xmlns:p14="http://schemas.microsoft.com/office/powerpoint/2010/main" val="6758692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doing…</a:t>
            </a:r>
          </a:p>
        </p:txBody>
      </p:sp>
      <p:sp>
        <p:nvSpPr>
          <p:cNvPr id="3" name="Content Placeholder 2"/>
          <p:cNvSpPr>
            <a:spLocks noGrp="1"/>
          </p:cNvSpPr>
          <p:nvPr>
            <p:ph idx="1"/>
          </p:nvPr>
        </p:nvSpPr>
        <p:spPr>
          <a:xfrm>
            <a:off x="523240" y="1219200"/>
            <a:ext cx="11176000" cy="1855893"/>
          </a:xfrm>
        </p:spPr>
        <p:txBody>
          <a:bodyPr/>
          <a:lstStyle/>
          <a:p>
            <a:r>
              <a:rPr lang="en-US" b="1" dirty="0">
                <a:solidFill>
                  <a:schemeClr val="bg1"/>
                </a:solidFill>
              </a:rPr>
              <a:t>Finding 1</a:t>
            </a:r>
            <a:r>
              <a:rPr lang="en-US" dirty="0">
                <a:solidFill>
                  <a:schemeClr val="bg1"/>
                </a:solidFill>
              </a:rPr>
              <a:t>: Faculty generally do not push political agendas.</a:t>
            </a:r>
          </a:p>
          <a:p>
            <a:pPr marL="685800" lvl="2" indent="0">
              <a:buNone/>
            </a:pPr>
            <a:endParaRPr lang="en-US" dirty="0">
              <a:solidFill>
                <a:schemeClr val="bg1"/>
              </a:solidFill>
            </a:endParaRPr>
          </a:p>
          <a:p>
            <a:pPr marL="685800" lvl="2" indent="0">
              <a:buNone/>
            </a:pPr>
            <a:endParaRPr lang="en-US" dirty="0">
              <a:solidFill>
                <a:schemeClr val="bg1"/>
              </a:solidFill>
            </a:endParaRPr>
          </a:p>
          <a:p>
            <a:pPr marL="685800" lvl="2" indent="0">
              <a:buNone/>
            </a:pPr>
            <a:endParaRPr lang="en-US" dirty="0">
              <a:solidFill>
                <a:schemeClr val="bg1"/>
              </a:solidFill>
            </a:endParaRPr>
          </a:p>
          <a:p>
            <a:pPr marL="685800" lvl="2" indent="0">
              <a:buNone/>
            </a:pPr>
            <a:endParaRPr lang="en-US" dirty="0">
              <a:solidFill>
                <a:schemeClr val="bg1"/>
              </a:solidFill>
            </a:endParaRPr>
          </a:p>
          <a:p>
            <a:pPr marL="685800" lvl="2" indent="0">
              <a:buNone/>
            </a:pPr>
            <a:endParaRPr lang="en-US" dirty="0">
              <a:solidFill>
                <a:schemeClr val="bg1"/>
              </a:solidFill>
            </a:endParaRPr>
          </a:p>
        </p:txBody>
      </p:sp>
      <p:pic>
        <p:nvPicPr>
          <p:cNvPr id="5" name="Picture 4">
            <a:extLst>
              <a:ext uri="{FF2B5EF4-FFF2-40B4-BE49-F238E27FC236}">
                <a16:creationId xmlns:a16="http://schemas.microsoft.com/office/drawing/2014/main" id="{0823BD31-8F82-4DEA-AF05-A6034F456DBC}"/>
              </a:ext>
            </a:extLst>
          </p:cNvPr>
          <p:cNvPicPr>
            <a:picLocks noChangeAspect="1"/>
          </p:cNvPicPr>
          <p:nvPr/>
        </p:nvPicPr>
        <p:blipFill>
          <a:blip r:embed="rId4"/>
          <a:stretch>
            <a:fillRect/>
          </a:stretch>
        </p:blipFill>
        <p:spPr>
          <a:xfrm>
            <a:off x="1524000" y="2305050"/>
            <a:ext cx="8743950" cy="2247900"/>
          </a:xfrm>
          <a:prstGeom prst="rect">
            <a:avLst/>
          </a:prstGeom>
        </p:spPr>
      </p:pic>
      <p:sp>
        <p:nvSpPr>
          <p:cNvPr id="7" name="Rectangle 6">
            <a:extLst>
              <a:ext uri="{FF2B5EF4-FFF2-40B4-BE49-F238E27FC236}">
                <a16:creationId xmlns:a16="http://schemas.microsoft.com/office/drawing/2014/main" id="{81AEF3CC-B55C-4777-9708-0C97593BF4B5}"/>
              </a:ext>
            </a:extLst>
          </p:cNvPr>
          <p:cNvSpPr/>
          <p:nvPr/>
        </p:nvSpPr>
        <p:spPr bwMode="auto">
          <a:xfrm>
            <a:off x="6858000" y="3026601"/>
            <a:ext cx="609600" cy="1077807"/>
          </a:xfrm>
          <a:prstGeom prst="rect">
            <a:avLst/>
          </a:prstGeom>
          <a:solidFill>
            <a:srgbClr val="D7F5E3">
              <a:alpha val="21961"/>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0184754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doing…</a:t>
            </a:r>
          </a:p>
        </p:txBody>
      </p:sp>
      <p:sp>
        <p:nvSpPr>
          <p:cNvPr id="3" name="Content Placeholder 2"/>
          <p:cNvSpPr>
            <a:spLocks noGrp="1"/>
          </p:cNvSpPr>
          <p:nvPr>
            <p:ph idx="1"/>
          </p:nvPr>
        </p:nvSpPr>
        <p:spPr>
          <a:xfrm>
            <a:off x="523240" y="1219200"/>
            <a:ext cx="11176000" cy="1274195"/>
          </a:xfrm>
        </p:spPr>
        <p:txBody>
          <a:bodyPr/>
          <a:lstStyle/>
          <a:p>
            <a:r>
              <a:rPr lang="en-US" b="1" dirty="0">
                <a:solidFill>
                  <a:schemeClr val="bg1"/>
                </a:solidFill>
              </a:rPr>
              <a:t>Finding 2</a:t>
            </a:r>
            <a:r>
              <a:rPr lang="en-US" dirty="0">
                <a:solidFill>
                  <a:schemeClr val="bg1"/>
                </a:solidFill>
              </a:rPr>
              <a:t>: Campuses do </a:t>
            </a:r>
            <a:r>
              <a:rPr lang="en-US" u="sng" dirty="0">
                <a:solidFill>
                  <a:schemeClr val="bg1"/>
                </a:solidFill>
              </a:rPr>
              <a:t>not</a:t>
            </a:r>
            <a:r>
              <a:rPr lang="en-US" dirty="0">
                <a:solidFill>
                  <a:schemeClr val="bg1"/>
                </a:solidFill>
              </a:rPr>
              <a:t> consistently achieve an atmosphere that promotes free expression.</a:t>
            </a:r>
          </a:p>
          <a:p>
            <a:pPr marL="685800" lvl="2" indent="0">
              <a:buNone/>
            </a:pPr>
            <a:endParaRPr lang="en-US" dirty="0">
              <a:solidFill>
                <a:schemeClr val="bg1"/>
              </a:solidFill>
            </a:endParaRPr>
          </a:p>
          <a:p>
            <a:pPr marL="685800" lvl="2" indent="0">
              <a:buNone/>
            </a:pPr>
            <a:endParaRPr lang="en-US" dirty="0">
              <a:solidFill>
                <a:schemeClr val="bg1"/>
              </a:solidFill>
            </a:endParaRPr>
          </a:p>
        </p:txBody>
      </p:sp>
      <p:pic>
        <p:nvPicPr>
          <p:cNvPr id="7" name="Picture 6">
            <a:extLst>
              <a:ext uri="{FF2B5EF4-FFF2-40B4-BE49-F238E27FC236}">
                <a16:creationId xmlns:a16="http://schemas.microsoft.com/office/drawing/2014/main" id="{BE9B6021-D6F0-4D78-95CC-0BF880C81F77}"/>
              </a:ext>
            </a:extLst>
          </p:cNvPr>
          <p:cNvPicPr>
            <a:picLocks noChangeAspect="1"/>
          </p:cNvPicPr>
          <p:nvPr/>
        </p:nvPicPr>
        <p:blipFill>
          <a:blip r:embed="rId4"/>
          <a:stretch>
            <a:fillRect/>
          </a:stretch>
        </p:blipFill>
        <p:spPr>
          <a:xfrm>
            <a:off x="2650331" y="1524000"/>
            <a:ext cx="6891338" cy="4521712"/>
          </a:xfrm>
          <a:prstGeom prst="rect">
            <a:avLst/>
          </a:prstGeom>
        </p:spPr>
      </p:pic>
      <p:sp>
        <p:nvSpPr>
          <p:cNvPr id="8" name="Rectangle 7">
            <a:extLst>
              <a:ext uri="{FF2B5EF4-FFF2-40B4-BE49-F238E27FC236}">
                <a16:creationId xmlns:a16="http://schemas.microsoft.com/office/drawing/2014/main" id="{32A1CB22-7370-4A96-9B43-94962E3C7289}"/>
              </a:ext>
            </a:extLst>
          </p:cNvPr>
          <p:cNvSpPr/>
          <p:nvPr/>
        </p:nvSpPr>
        <p:spPr bwMode="auto">
          <a:xfrm>
            <a:off x="6858000" y="1905000"/>
            <a:ext cx="609600" cy="4140712"/>
          </a:xfrm>
          <a:prstGeom prst="rect">
            <a:avLst/>
          </a:prstGeom>
          <a:solidFill>
            <a:srgbClr val="D7F5E3">
              <a:alpha val="21961"/>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500144921"/>
      </p:ext>
    </p:extLst>
  </p:cSld>
  <p:clrMapOvr>
    <a:masterClrMapping/>
  </p:clrMapOvr>
  <p:transition>
    <p:fade/>
  </p:transition>
</p:sld>
</file>

<file path=ppt/theme/theme1.xml><?xml version="1.0" encoding="utf-8"?>
<a:theme xmlns:a="http://schemas.openxmlformats.org/drawingml/2006/main" name="Sample presentation slides">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30612</TotalTime>
  <Words>989</Words>
  <Application>Microsoft Office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Ink Free</vt:lpstr>
      <vt:lpstr>Segoe</vt:lpstr>
      <vt:lpstr>Sample presentation slides</vt:lpstr>
      <vt:lpstr>  Faculty Council Free Speech/Free Expression Update   Jesh Humphrey Vice Chancellor for  Institutional Integrity and General Counsel    September 15, 2022</vt:lpstr>
      <vt:lpstr>Overview of Conversation</vt:lpstr>
      <vt:lpstr>Free Speech/Expression Flyover – Sources of Law and Policy</vt:lpstr>
      <vt:lpstr>Free Speech/Expression Flyover – Sources of Law and Policy</vt:lpstr>
      <vt:lpstr>Free Speech/Expression Flyover – Basic Principles</vt:lpstr>
      <vt:lpstr>How we’re doing…</vt:lpstr>
      <vt:lpstr>How we’re doing…</vt:lpstr>
      <vt:lpstr>How we’re doing…</vt:lpstr>
      <vt:lpstr>How we’re doing…</vt:lpstr>
      <vt:lpstr>How we’re doing…</vt:lpstr>
      <vt:lpstr>How we’re doing…</vt:lpstr>
      <vt:lpstr>Next Steps</vt:lpstr>
      <vt:lpstr>Next Steps</vt:lpstr>
      <vt:lpstr>Questions and Discussion</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Speech</dc:title>
  <dc:creator>Jesh Humphrey</dc:creator>
  <cp:lastModifiedBy>Matt Wyse</cp:lastModifiedBy>
  <cp:revision>207</cp:revision>
  <cp:lastPrinted>2021-06-29T13:47:25Z</cp:lastPrinted>
  <dcterms:created xsi:type="dcterms:W3CDTF">2009-08-18T21:57:01Z</dcterms:created>
  <dcterms:modified xsi:type="dcterms:W3CDTF">2022-09-14T15:12:31Z</dcterms:modified>
</cp:coreProperties>
</file>