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84" r:id="rId2"/>
    <p:sldId id="285" r:id="rId3"/>
    <p:sldId id="286" r:id="rId4"/>
    <p:sldId id="287" r:id="rId5"/>
    <p:sldId id="288"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DBEEF4"/>
    <a:srgbClr val="D99694"/>
    <a:srgbClr val="FFFF00"/>
    <a:srgbClr val="7030A0"/>
    <a:srgbClr val="92D050"/>
    <a:srgbClr val="FFC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0" y="0"/>
            <a:ext cx="3038475" cy="465138"/>
          </a:xfrm>
          <a:prstGeom prst="rect">
            <a:avLst/>
          </a:prstGeom>
        </p:spPr>
        <p:txBody>
          <a:bodyPr vert="horz" lIns="91440" tIns="45720" rIns="91440" bIns="45720" rtlCol="0"/>
          <a:lstStyle>
            <a:lvl1pPr algn="r">
              <a:defRPr sz="1200"/>
            </a:lvl1pPr>
          </a:lstStyle>
          <a:p>
            <a:fld id="{F38AD11A-AAAC-42AB-A4BE-9868BC055D95}" type="datetimeFigureOut">
              <a:rPr lang="en-US" smtClean="0"/>
              <a:pPr/>
              <a:t>9/24/2009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9"/>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0" y="8829675"/>
            <a:ext cx="3038475" cy="465138"/>
          </a:xfrm>
          <a:prstGeom prst="rect">
            <a:avLst/>
          </a:prstGeom>
        </p:spPr>
        <p:txBody>
          <a:bodyPr vert="horz" lIns="91440" tIns="45720" rIns="91440" bIns="45720" rtlCol="0" anchor="b"/>
          <a:lstStyle>
            <a:lvl1pPr algn="r">
              <a:defRPr sz="1200"/>
            </a:lvl1pPr>
          </a:lstStyle>
          <a:p>
            <a:fld id="{0BD03E33-E312-4626-A476-0A8182B7623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September 17, 2009</a:t>
            </a:r>
            <a:endParaRPr lang="en-US"/>
          </a:p>
        </p:txBody>
      </p:sp>
      <p:sp>
        <p:nvSpPr>
          <p:cNvPr id="5" name="Footer Placeholder 4"/>
          <p:cNvSpPr>
            <a:spLocks noGrp="1"/>
          </p:cNvSpPr>
          <p:nvPr>
            <p:ph type="ftr" sz="quarter" idx="11"/>
          </p:nvPr>
        </p:nvSpPr>
        <p:spPr/>
        <p:txBody>
          <a:bodyPr/>
          <a:lstStyle/>
          <a:p>
            <a:r>
              <a:rPr lang="en-US" smtClean="0"/>
              <a:t>Board of Trustees Meeting  May 29, 2009</a:t>
            </a:r>
            <a:endParaRPr lang="en-US"/>
          </a:p>
        </p:txBody>
      </p:sp>
      <p:sp>
        <p:nvSpPr>
          <p:cNvPr id="6" name="Slide Number Placeholder 5"/>
          <p:cNvSpPr>
            <a:spLocks noGrp="1"/>
          </p:cNvSpPr>
          <p:nvPr>
            <p:ph type="sldNum" sz="quarter" idx="12"/>
          </p:nvPr>
        </p:nvSpPr>
        <p:spPr/>
        <p:txBody>
          <a:bodyPr/>
          <a:lstStyle/>
          <a:p>
            <a:fld id="{15C05F54-0CB7-43E5-AC3E-7C58F75A13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17, 2009</a:t>
            </a:r>
            <a:endParaRPr lang="en-US"/>
          </a:p>
        </p:txBody>
      </p:sp>
      <p:sp>
        <p:nvSpPr>
          <p:cNvPr id="5" name="Footer Placeholder 4"/>
          <p:cNvSpPr>
            <a:spLocks noGrp="1"/>
          </p:cNvSpPr>
          <p:nvPr>
            <p:ph type="ftr" sz="quarter" idx="11"/>
          </p:nvPr>
        </p:nvSpPr>
        <p:spPr/>
        <p:txBody>
          <a:bodyPr/>
          <a:lstStyle/>
          <a:p>
            <a:r>
              <a:rPr lang="en-US" smtClean="0"/>
              <a:t>Board of Trustees Meeting  May 29, 2009</a:t>
            </a:r>
            <a:endParaRPr lang="en-US"/>
          </a:p>
        </p:txBody>
      </p:sp>
      <p:sp>
        <p:nvSpPr>
          <p:cNvPr id="6" name="Slide Number Placeholder 5"/>
          <p:cNvSpPr>
            <a:spLocks noGrp="1"/>
          </p:cNvSpPr>
          <p:nvPr>
            <p:ph type="sldNum" sz="quarter" idx="12"/>
          </p:nvPr>
        </p:nvSpPr>
        <p:spPr/>
        <p:txBody>
          <a:bodyPr/>
          <a:lstStyle/>
          <a:p>
            <a:fld id="{15C05F54-0CB7-43E5-AC3E-7C58F75A13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17, 2009</a:t>
            </a:r>
            <a:endParaRPr lang="en-US"/>
          </a:p>
        </p:txBody>
      </p:sp>
      <p:sp>
        <p:nvSpPr>
          <p:cNvPr id="5" name="Footer Placeholder 4"/>
          <p:cNvSpPr>
            <a:spLocks noGrp="1"/>
          </p:cNvSpPr>
          <p:nvPr>
            <p:ph type="ftr" sz="quarter" idx="11"/>
          </p:nvPr>
        </p:nvSpPr>
        <p:spPr/>
        <p:txBody>
          <a:bodyPr/>
          <a:lstStyle/>
          <a:p>
            <a:r>
              <a:rPr lang="en-US" smtClean="0"/>
              <a:t>Board of Trustees Meeting  May 29, 2009</a:t>
            </a:r>
            <a:endParaRPr lang="en-US"/>
          </a:p>
        </p:txBody>
      </p:sp>
      <p:sp>
        <p:nvSpPr>
          <p:cNvPr id="6" name="Slide Number Placeholder 5"/>
          <p:cNvSpPr>
            <a:spLocks noGrp="1"/>
          </p:cNvSpPr>
          <p:nvPr>
            <p:ph type="sldNum" sz="quarter" idx="12"/>
          </p:nvPr>
        </p:nvSpPr>
        <p:spPr/>
        <p:txBody>
          <a:bodyPr/>
          <a:lstStyle/>
          <a:p>
            <a:fld id="{15C05F54-0CB7-43E5-AC3E-7C58F75A13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September 17, 2009</a:t>
            </a:r>
            <a:endParaRPr lang="en-US"/>
          </a:p>
        </p:txBody>
      </p:sp>
      <p:sp>
        <p:nvSpPr>
          <p:cNvPr id="5" name="Footer Placeholder 4"/>
          <p:cNvSpPr>
            <a:spLocks noGrp="1"/>
          </p:cNvSpPr>
          <p:nvPr>
            <p:ph type="ftr" sz="quarter" idx="11"/>
          </p:nvPr>
        </p:nvSpPr>
        <p:spPr/>
        <p:txBody>
          <a:bodyPr/>
          <a:lstStyle/>
          <a:p>
            <a:r>
              <a:rPr lang="en-US" smtClean="0"/>
              <a:t>Board of Trustees Meeting  May 29, 2009</a:t>
            </a:r>
            <a:endParaRPr lang="en-US"/>
          </a:p>
        </p:txBody>
      </p:sp>
      <p:sp>
        <p:nvSpPr>
          <p:cNvPr id="6" name="Slide Number Placeholder 5"/>
          <p:cNvSpPr>
            <a:spLocks noGrp="1"/>
          </p:cNvSpPr>
          <p:nvPr>
            <p:ph type="sldNum" sz="quarter" idx="12"/>
          </p:nvPr>
        </p:nvSpPr>
        <p:spPr/>
        <p:txBody>
          <a:bodyPr/>
          <a:lstStyle/>
          <a:p>
            <a:fld id="{15C05F54-0CB7-43E5-AC3E-7C58F75A13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September 17, 2009</a:t>
            </a:r>
            <a:endParaRPr lang="en-US"/>
          </a:p>
        </p:txBody>
      </p:sp>
      <p:sp>
        <p:nvSpPr>
          <p:cNvPr id="5" name="Footer Placeholder 4"/>
          <p:cNvSpPr>
            <a:spLocks noGrp="1"/>
          </p:cNvSpPr>
          <p:nvPr>
            <p:ph type="ftr" sz="quarter" idx="11"/>
          </p:nvPr>
        </p:nvSpPr>
        <p:spPr/>
        <p:txBody>
          <a:bodyPr/>
          <a:lstStyle/>
          <a:p>
            <a:r>
              <a:rPr lang="en-US" smtClean="0"/>
              <a:t>Board of Trustees Meeting  May 29, 2009</a:t>
            </a:r>
            <a:endParaRPr lang="en-US"/>
          </a:p>
        </p:txBody>
      </p:sp>
      <p:sp>
        <p:nvSpPr>
          <p:cNvPr id="6" name="Slide Number Placeholder 5"/>
          <p:cNvSpPr>
            <a:spLocks noGrp="1"/>
          </p:cNvSpPr>
          <p:nvPr>
            <p:ph type="sldNum" sz="quarter" idx="12"/>
          </p:nvPr>
        </p:nvSpPr>
        <p:spPr/>
        <p:txBody>
          <a:bodyPr/>
          <a:lstStyle/>
          <a:p>
            <a:fld id="{15C05F54-0CB7-43E5-AC3E-7C58F75A13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September 17, 2009</a:t>
            </a:r>
            <a:endParaRPr lang="en-US"/>
          </a:p>
        </p:txBody>
      </p:sp>
      <p:sp>
        <p:nvSpPr>
          <p:cNvPr id="6" name="Footer Placeholder 5"/>
          <p:cNvSpPr>
            <a:spLocks noGrp="1"/>
          </p:cNvSpPr>
          <p:nvPr>
            <p:ph type="ftr" sz="quarter" idx="11"/>
          </p:nvPr>
        </p:nvSpPr>
        <p:spPr/>
        <p:txBody>
          <a:bodyPr/>
          <a:lstStyle/>
          <a:p>
            <a:r>
              <a:rPr lang="en-US" smtClean="0"/>
              <a:t>Board of Trustees Meeting  May 29, 2009</a:t>
            </a:r>
            <a:endParaRPr lang="en-US"/>
          </a:p>
        </p:txBody>
      </p:sp>
      <p:sp>
        <p:nvSpPr>
          <p:cNvPr id="7" name="Slide Number Placeholder 6"/>
          <p:cNvSpPr>
            <a:spLocks noGrp="1"/>
          </p:cNvSpPr>
          <p:nvPr>
            <p:ph type="sldNum" sz="quarter" idx="12"/>
          </p:nvPr>
        </p:nvSpPr>
        <p:spPr/>
        <p:txBody>
          <a:bodyPr/>
          <a:lstStyle/>
          <a:p>
            <a:fld id="{15C05F54-0CB7-43E5-AC3E-7C58F75A13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September 17, 2009</a:t>
            </a:r>
            <a:endParaRPr lang="en-US"/>
          </a:p>
        </p:txBody>
      </p:sp>
      <p:sp>
        <p:nvSpPr>
          <p:cNvPr id="8" name="Footer Placeholder 7"/>
          <p:cNvSpPr>
            <a:spLocks noGrp="1"/>
          </p:cNvSpPr>
          <p:nvPr>
            <p:ph type="ftr" sz="quarter" idx="11"/>
          </p:nvPr>
        </p:nvSpPr>
        <p:spPr/>
        <p:txBody>
          <a:bodyPr/>
          <a:lstStyle/>
          <a:p>
            <a:r>
              <a:rPr lang="en-US" smtClean="0"/>
              <a:t>Board of Trustees Meeting  May 29, 2009</a:t>
            </a:r>
            <a:endParaRPr lang="en-US"/>
          </a:p>
        </p:txBody>
      </p:sp>
      <p:sp>
        <p:nvSpPr>
          <p:cNvPr id="9" name="Slide Number Placeholder 8"/>
          <p:cNvSpPr>
            <a:spLocks noGrp="1"/>
          </p:cNvSpPr>
          <p:nvPr>
            <p:ph type="sldNum" sz="quarter" idx="12"/>
          </p:nvPr>
        </p:nvSpPr>
        <p:spPr/>
        <p:txBody>
          <a:bodyPr/>
          <a:lstStyle/>
          <a:p>
            <a:fld id="{15C05F54-0CB7-43E5-AC3E-7C58F75A13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17, 2009</a:t>
            </a:r>
            <a:endParaRPr lang="en-US"/>
          </a:p>
        </p:txBody>
      </p:sp>
      <p:sp>
        <p:nvSpPr>
          <p:cNvPr id="4" name="Footer Placeholder 3"/>
          <p:cNvSpPr>
            <a:spLocks noGrp="1"/>
          </p:cNvSpPr>
          <p:nvPr>
            <p:ph type="ftr" sz="quarter" idx="11"/>
          </p:nvPr>
        </p:nvSpPr>
        <p:spPr/>
        <p:txBody>
          <a:bodyPr/>
          <a:lstStyle/>
          <a:p>
            <a:r>
              <a:rPr lang="en-US" smtClean="0"/>
              <a:t>Board of Trustees Meeting  May 29, 2009</a:t>
            </a:r>
            <a:endParaRPr lang="en-US"/>
          </a:p>
        </p:txBody>
      </p:sp>
      <p:sp>
        <p:nvSpPr>
          <p:cNvPr id="5" name="Slide Number Placeholder 4"/>
          <p:cNvSpPr>
            <a:spLocks noGrp="1"/>
          </p:cNvSpPr>
          <p:nvPr>
            <p:ph type="sldNum" sz="quarter" idx="12"/>
          </p:nvPr>
        </p:nvSpPr>
        <p:spPr/>
        <p:txBody>
          <a:bodyPr/>
          <a:lstStyle/>
          <a:p>
            <a:fld id="{15C05F54-0CB7-43E5-AC3E-7C58F75A13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17, 2009</a:t>
            </a:r>
            <a:endParaRPr lang="en-US"/>
          </a:p>
        </p:txBody>
      </p:sp>
      <p:sp>
        <p:nvSpPr>
          <p:cNvPr id="3" name="Footer Placeholder 2"/>
          <p:cNvSpPr>
            <a:spLocks noGrp="1"/>
          </p:cNvSpPr>
          <p:nvPr>
            <p:ph type="ftr" sz="quarter" idx="11"/>
          </p:nvPr>
        </p:nvSpPr>
        <p:spPr/>
        <p:txBody>
          <a:bodyPr/>
          <a:lstStyle/>
          <a:p>
            <a:r>
              <a:rPr lang="en-US" smtClean="0"/>
              <a:t>Board of Trustees Meeting  May 29, 2009</a:t>
            </a:r>
            <a:endParaRPr lang="en-US"/>
          </a:p>
        </p:txBody>
      </p:sp>
      <p:sp>
        <p:nvSpPr>
          <p:cNvPr id="4" name="Slide Number Placeholder 3"/>
          <p:cNvSpPr>
            <a:spLocks noGrp="1"/>
          </p:cNvSpPr>
          <p:nvPr>
            <p:ph type="sldNum" sz="quarter" idx="12"/>
          </p:nvPr>
        </p:nvSpPr>
        <p:spPr/>
        <p:txBody>
          <a:bodyPr/>
          <a:lstStyle/>
          <a:p>
            <a:fld id="{15C05F54-0CB7-43E5-AC3E-7C58F75A13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17, 2009</a:t>
            </a:r>
            <a:endParaRPr lang="en-US"/>
          </a:p>
        </p:txBody>
      </p:sp>
      <p:sp>
        <p:nvSpPr>
          <p:cNvPr id="6" name="Footer Placeholder 5"/>
          <p:cNvSpPr>
            <a:spLocks noGrp="1"/>
          </p:cNvSpPr>
          <p:nvPr>
            <p:ph type="ftr" sz="quarter" idx="11"/>
          </p:nvPr>
        </p:nvSpPr>
        <p:spPr/>
        <p:txBody>
          <a:bodyPr/>
          <a:lstStyle/>
          <a:p>
            <a:r>
              <a:rPr lang="en-US" smtClean="0"/>
              <a:t>Board of Trustees Meeting  May 29, 2009</a:t>
            </a:r>
            <a:endParaRPr lang="en-US"/>
          </a:p>
        </p:txBody>
      </p:sp>
      <p:sp>
        <p:nvSpPr>
          <p:cNvPr id="7" name="Slide Number Placeholder 6"/>
          <p:cNvSpPr>
            <a:spLocks noGrp="1"/>
          </p:cNvSpPr>
          <p:nvPr>
            <p:ph type="sldNum" sz="quarter" idx="12"/>
          </p:nvPr>
        </p:nvSpPr>
        <p:spPr/>
        <p:txBody>
          <a:bodyPr/>
          <a:lstStyle/>
          <a:p>
            <a:fld id="{15C05F54-0CB7-43E5-AC3E-7C58F75A13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September 17, 2009</a:t>
            </a:r>
            <a:endParaRPr lang="en-US"/>
          </a:p>
        </p:txBody>
      </p:sp>
      <p:sp>
        <p:nvSpPr>
          <p:cNvPr id="6" name="Footer Placeholder 5"/>
          <p:cNvSpPr>
            <a:spLocks noGrp="1"/>
          </p:cNvSpPr>
          <p:nvPr>
            <p:ph type="ftr" sz="quarter" idx="11"/>
          </p:nvPr>
        </p:nvSpPr>
        <p:spPr/>
        <p:txBody>
          <a:bodyPr/>
          <a:lstStyle/>
          <a:p>
            <a:r>
              <a:rPr lang="en-US" smtClean="0"/>
              <a:t>Board of Trustees Meeting  May 29, 2009</a:t>
            </a:r>
            <a:endParaRPr lang="en-US"/>
          </a:p>
        </p:txBody>
      </p:sp>
      <p:sp>
        <p:nvSpPr>
          <p:cNvPr id="7" name="Slide Number Placeholder 6"/>
          <p:cNvSpPr>
            <a:spLocks noGrp="1"/>
          </p:cNvSpPr>
          <p:nvPr>
            <p:ph type="sldNum" sz="quarter" idx="12"/>
          </p:nvPr>
        </p:nvSpPr>
        <p:spPr/>
        <p:txBody>
          <a:bodyPr/>
          <a:lstStyle/>
          <a:p>
            <a:fld id="{15C05F54-0CB7-43E5-AC3E-7C58F75A133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September 17, 2009</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Board of Trustees Meeting  May 29, 2009</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05F54-0CB7-43E5-AC3E-7C58F75A13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11158" y="1322540"/>
          <a:ext cx="7521678" cy="3657600"/>
        </p:xfrm>
        <a:graphic>
          <a:graphicData uri="http://schemas.openxmlformats.org/drawingml/2006/table">
            <a:tbl>
              <a:tblPr>
                <a:tableStyleId>{073A0DAA-6AF3-43AB-8588-CEC1D06C72B9}</a:tableStyleId>
              </a:tblPr>
              <a:tblGrid>
                <a:gridCol w="4554961"/>
                <a:gridCol w="2966717"/>
              </a:tblGrid>
              <a:tr h="391723">
                <a:tc>
                  <a:txBody>
                    <a:bodyPr/>
                    <a:lstStyle/>
                    <a:p>
                      <a:r>
                        <a:rPr lang="en-US" sz="2400" b="0" dirty="0" smtClean="0"/>
                        <a:t>UNC System High</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u="none" dirty="0" smtClean="0"/>
                        <a:t>23.9 (Greensboro)</a:t>
                      </a:r>
                      <a:endParaRPr lang="en-US" sz="2400" b="0" u="non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UNC System Low</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15.8 (Chapel Hill)</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UNC System Median</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19.7</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UNC Charlotte</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23.5 (Rank = 14 of 15)</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Since 2002</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Improving (25.6)</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UNC Charlotte Peers</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12.1 to 25.7</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Peer Median</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18.1</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Doctoral Research Intensive</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16.3</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3" name="TextBox 2"/>
          <p:cNvSpPr txBox="1"/>
          <p:nvPr/>
        </p:nvSpPr>
        <p:spPr>
          <a:xfrm>
            <a:off x="235975" y="353963"/>
            <a:ext cx="8672050" cy="830997"/>
          </a:xfrm>
          <a:prstGeom prst="rect">
            <a:avLst/>
          </a:prstGeom>
          <a:noFill/>
        </p:spPr>
        <p:txBody>
          <a:bodyPr wrap="square" rtlCol="0">
            <a:spAutoFit/>
          </a:bodyPr>
          <a:lstStyle/>
          <a:p>
            <a:pPr algn="ctr"/>
            <a:r>
              <a:rPr lang="en-US" sz="4800" dirty="0" smtClean="0"/>
              <a:t>Student/Faculty Ratio (2008)*</a:t>
            </a:r>
          </a:p>
        </p:txBody>
      </p:sp>
      <p:pic>
        <p:nvPicPr>
          <p:cNvPr id="7" name="Picture 6" descr="UNCC_Logo_4c.jpg"/>
          <p:cNvPicPr/>
          <p:nvPr/>
        </p:nvPicPr>
        <p:blipFill>
          <a:blip r:embed="rId2" cstate="print"/>
          <a:stretch>
            <a:fillRect/>
          </a:stretch>
        </p:blipFill>
        <p:spPr>
          <a:xfrm>
            <a:off x="523571" y="5660913"/>
            <a:ext cx="1295400" cy="762496"/>
          </a:xfrm>
          <a:prstGeom prst="rect">
            <a:avLst/>
          </a:prstGeom>
        </p:spPr>
      </p:pic>
      <p:sp>
        <p:nvSpPr>
          <p:cNvPr id="6" name="Date Placeholder 5"/>
          <p:cNvSpPr>
            <a:spLocks noGrp="1"/>
          </p:cNvSpPr>
          <p:nvPr>
            <p:ph type="dt" sz="half" idx="10"/>
          </p:nvPr>
        </p:nvSpPr>
        <p:spPr/>
        <p:txBody>
          <a:bodyPr/>
          <a:lstStyle/>
          <a:p>
            <a:r>
              <a:rPr lang="en-US" dirty="0" smtClean="0"/>
              <a:t>September 24, 2009</a:t>
            </a:r>
            <a:endParaRPr lang="en-US" dirty="0"/>
          </a:p>
        </p:txBody>
      </p:sp>
      <p:sp>
        <p:nvSpPr>
          <p:cNvPr id="9" name="TextBox 8"/>
          <p:cNvSpPr txBox="1"/>
          <p:nvPr/>
        </p:nvSpPr>
        <p:spPr>
          <a:xfrm>
            <a:off x="929150" y="5191433"/>
            <a:ext cx="7303794" cy="369332"/>
          </a:xfrm>
          <a:prstGeom prst="rect">
            <a:avLst/>
          </a:prstGeom>
          <a:noFill/>
        </p:spPr>
        <p:txBody>
          <a:bodyPr wrap="none" rtlCol="0">
            <a:spAutoFit/>
          </a:bodyPr>
          <a:lstStyle/>
          <a:p>
            <a:r>
              <a:rPr lang="en-US" dirty="0" smtClean="0"/>
              <a:t>*Excludes School of the Arts and North Carolina School of Science and Math</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1226" y="1411028"/>
          <a:ext cx="8716296" cy="3535680"/>
        </p:xfrm>
        <a:graphic>
          <a:graphicData uri="http://schemas.openxmlformats.org/drawingml/2006/table">
            <a:tbl>
              <a:tblPr>
                <a:tableStyleId>{073A0DAA-6AF3-43AB-8588-CEC1D06C72B9}</a:tableStyleId>
              </a:tblPr>
              <a:tblGrid>
                <a:gridCol w="3539612"/>
                <a:gridCol w="5176684"/>
              </a:tblGrid>
              <a:tr h="391723">
                <a:tc>
                  <a:txBody>
                    <a:bodyPr/>
                    <a:lstStyle/>
                    <a:p>
                      <a:r>
                        <a:rPr lang="en-US" sz="2300" b="0" dirty="0" smtClean="0"/>
                        <a:t>UNC System High</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300" b="0" u="none" dirty="0" smtClean="0"/>
                        <a:t>162.8 (Appalachian)</a:t>
                      </a:r>
                      <a:endParaRPr lang="en-US" sz="2300" b="0" u="non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300" b="0" dirty="0" smtClean="0"/>
                        <a:t>UNC System Low</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300" b="0" dirty="0" smtClean="0"/>
                        <a:t>22.3 (Chapel Hill)</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300" b="0" dirty="0" smtClean="0"/>
                        <a:t>UNC System Median</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300" b="0" smtClean="0"/>
                        <a:t>82.9</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300" b="0" dirty="0" smtClean="0"/>
                        <a:t>UNC Charlotte</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300" b="0" dirty="0" smtClean="0"/>
                        <a:t>156.4 (Rank = 3 of 15)</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300" b="0" dirty="0" smtClean="0"/>
                        <a:t>Since 2002</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300" b="0" dirty="0" smtClean="0"/>
                        <a:t>More Administrators</a:t>
                      </a:r>
                      <a:r>
                        <a:rPr lang="en-US" sz="2300" b="0" baseline="0" dirty="0" smtClean="0"/>
                        <a:t> per Student (187.3)</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300" b="0" dirty="0" smtClean="0"/>
                        <a:t>UNC Charlotte Peers</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300" b="0" dirty="0" smtClean="0"/>
                        <a:t>49.3 to 471.1</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300" b="0" dirty="0" smtClean="0"/>
                        <a:t>Peer Median</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300" b="0" dirty="0" smtClean="0"/>
                        <a:t>125.8</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300" b="0" dirty="0" smtClean="0"/>
                        <a:t>Doctoral Research Intensive</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300" b="0" dirty="0" smtClean="0"/>
                        <a:t>154.9</a:t>
                      </a:r>
                      <a:endParaRPr lang="en-US" sz="23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3" name="TextBox 2"/>
          <p:cNvSpPr txBox="1"/>
          <p:nvPr/>
        </p:nvSpPr>
        <p:spPr>
          <a:xfrm>
            <a:off x="235975" y="353963"/>
            <a:ext cx="8672050" cy="1077218"/>
          </a:xfrm>
          <a:prstGeom prst="rect">
            <a:avLst/>
          </a:prstGeom>
          <a:noFill/>
        </p:spPr>
        <p:txBody>
          <a:bodyPr wrap="square" rtlCol="0">
            <a:spAutoFit/>
          </a:bodyPr>
          <a:lstStyle/>
          <a:p>
            <a:pPr algn="ctr"/>
            <a:r>
              <a:rPr lang="en-US" sz="3200" dirty="0" smtClean="0"/>
              <a:t>Students Per Administrative, Executive,</a:t>
            </a:r>
          </a:p>
          <a:p>
            <a:pPr algn="ctr"/>
            <a:r>
              <a:rPr lang="en-US" sz="3200" dirty="0" smtClean="0"/>
              <a:t>Managerial Employee*</a:t>
            </a:r>
          </a:p>
        </p:txBody>
      </p:sp>
      <p:pic>
        <p:nvPicPr>
          <p:cNvPr id="7" name="Picture 6" descr="UNCC_Logo_4c.jpg"/>
          <p:cNvPicPr/>
          <p:nvPr/>
        </p:nvPicPr>
        <p:blipFill>
          <a:blip r:embed="rId2" cstate="print"/>
          <a:stretch>
            <a:fillRect/>
          </a:stretch>
        </p:blipFill>
        <p:spPr>
          <a:xfrm>
            <a:off x="523571" y="5660913"/>
            <a:ext cx="1295400" cy="762496"/>
          </a:xfrm>
          <a:prstGeom prst="rect">
            <a:avLst/>
          </a:prstGeom>
        </p:spPr>
      </p:pic>
      <p:sp>
        <p:nvSpPr>
          <p:cNvPr id="6" name="Date Placeholder 5"/>
          <p:cNvSpPr>
            <a:spLocks noGrp="1"/>
          </p:cNvSpPr>
          <p:nvPr>
            <p:ph type="dt" sz="half" idx="10"/>
          </p:nvPr>
        </p:nvSpPr>
        <p:spPr/>
        <p:txBody>
          <a:bodyPr/>
          <a:lstStyle/>
          <a:p>
            <a:r>
              <a:rPr lang="en-US" dirty="0" smtClean="0"/>
              <a:t>September 24, 2009</a:t>
            </a:r>
            <a:endParaRPr lang="en-US" dirty="0"/>
          </a:p>
        </p:txBody>
      </p:sp>
      <p:sp>
        <p:nvSpPr>
          <p:cNvPr id="9" name="TextBox 8"/>
          <p:cNvSpPr txBox="1"/>
          <p:nvPr/>
        </p:nvSpPr>
        <p:spPr>
          <a:xfrm>
            <a:off x="929150" y="5191433"/>
            <a:ext cx="7303794" cy="369332"/>
          </a:xfrm>
          <a:prstGeom prst="rect">
            <a:avLst/>
          </a:prstGeom>
          <a:noFill/>
        </p:spPr>
        <p:txBody>
          <a:bodyPr wrap="none" rtlCol="0">
            <a:spAutoFit/>
          </a:bodyPr>
          <a:lstStyle/>
          <a:p>
            <a:r>
              <a:rPr lang="en-US" dirty="0" smtClean="0"/>
              <a:t>*Excludes School of the Arts and North Carolina School of Science and Math</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40658" y="1543760"/>
          <a:ext cx="7477431" cy="3657600"/>
        </p:xfrm>
        <a:graphic>
          <a:graphicData uri="http://schemas.openxmlformats.org/drawingml/2006/table">
            <a:tbl>
              <a:tblPr>
                <a:tableStyleId>{073A0DAA-6AF3-43AB-8588-CEC1D06C72B9}</a:tableStyleId>
              </a:tblPr>
              <a:tblGrid>
                <a:gridCol w="3849328"/>
                <a:gridCol w="3628103"/>
              </a:tblGrid>
              <a:tr h="391723">
                <a:tc>
                  <a:txBody>
                    <a:bodyPr/>
                    <a:lstStyle/>
                    <a:p>
                      <a:r>
                        <a:rPr lang="en-US" sz="2400" b="0" dirty="0" smtClean="0"/>
                        <a:t>UNC System High</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u="none" dirty="0" smtClean="0"/>
                        <a:t>41.8 (Winston-Salem)</a:t>
                      </a:r>
                      <a:endParaRPr lang="en-US" sz="2400" b="0" u="non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UNC System Low</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7.6 (Chapel Hill)</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UNC System Median</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24.0</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UNC Charlotte</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31.4 (Rank = 5 of 15)</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Since 2002</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More Administrative </a:t>
                      </a:r>
                      <a:r>
                        <a:rPr lang="en-US" sz="2400" b="0" dirty="0" smtClean="0"/>
                        <a:t>(40.5</a:t>
                      </a:r>
                      <a:r>
                        <a:rPr lang="en-US" sz="2400" b="0" baseline="0" dirty="0" smtClean="0"/>
                        <a:t>)</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UNC Charlotte Peers</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13.5 to 59.1</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Peer Median</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22.4</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Doctoral Research Intensive</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23.3</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3" name="TextBox 2"/>
          <p:cNvSpPr txBox="1"/>
          <p:nvPr/>
        </p:nvSpPr>
        <p:spPr>
          <a:xfrm>
            <a:off x="235975" y="353963"/>
            <a:ext cx="8672050" cy="1077218"/>
          </a:xfrm>
          <a:prstGeom prst="rect">
            <a:avLst/>
          </a:prstGeom>
          <a:noFill/>
        </p:spPr>
        <p:txBody>
          <a:bodyPr wrap="square" rtlCol="0">
            <a:spAutoFit/>
          </a:bodyPr>
          <a:lstStyle/>
          <a:p>
            <a:pPr algn="ctr"/>
            <a:r>
              <a:rPr lang="en-US" sz="3200" dirty="0" smtClean="0"/>
              <a:t>Students Per Administrative and Other</a:t>
            </a:r>
          </a:p>
          <a:p>
            <a:pPr algn="ctr"/>
            <a:r>
              <a:rPr lang="en-US" sz="3200" dirty="0" smtClean="0"/>
              <a:t>Professional Employees*</a:t>
            </a:r>
          </a:p>
        </p:txBody>
      </p:sp>
      <p:pic>
        <p:nvPicPr>
          <p:cNvPr id="7" name="Picture 6" descr="UNCC_Logo_4c.jpg"/>
          <p:cNvPicPr/>
          <p:nvPr/>
        </p:nvPicPr>
        <p:blipFill>
          <a:blip r:embed="rId2" cstate="print"/>
          <a:stretch>
            <a:fillRect/>
          </a:stretch>
        </p:blipFill>
        <p:spPr>
          <a:xfrm>
            <a:off x="523571" y="5660913"/>
            <a:ext cx="1295400" cy="762496"/>
          </a:xfrm>
          <a:prstGeom prst="rect">
            <a:avLst/>
          </a:prstGeom>
        </p:spPr>
      </p:pic>
      <p:sp>
        <p:nvSpPr>
          <p:cNvPr id="6" name="Date Placeholder 5"/>
          <p:cNvSpPr>
            <a:spLocks noGrp="1"/>
          </p:cNvSpPr>
          <p:nvPr>
            <p:ph type="dt" sz="half" idx="10"/>
          </p:nvPr>
        </p:nvSpPr>
        <p:spPr/>
        <p:txBody>
          <a:bodyPr/>
          <a:lstStyle/>
          <a:p>
            <a:r>
              <a:rPr lang="en-US" dirty="0" smtClean="0"/>
              <a:t>September 24, 2009</a:t>
            </a:r>
            <a:endParaRPr lang="en-US" dirty="0"/>
          </a:p>
        </p:txBody>
      </p:sp>
      <p:sp>
        <p:nvSpPr>
          <p:cNvPr id="9" name="TextBox 8"/>
          <p:cNvSpPr txBox="1"/>
          <p:nvPr/>
        </p:nvSpPr>
        <p:spPr>
          <a:xfrm>
            <a:off x="929150" y="5191433"/>
            <a:ext cx="7303794" cy="369332"/>
          </a:xfrm>
          <a:prstGeom prst="rect">
            <a:avLst/>
          </a:prstGeom>
          <a:noFill/>
        </p:spPr>
        <p:txBody>
          <a:bodyPr wrap="none" rtlCol="0">
            <a:spAutoFit/>
          </a:bodyPr>
          <a:lstStyle/>
          <a:p>
            <a:r>
              <a:rPr lang="en-US" dirty="0" smtClean="0"/>
              <a:t>*Excludes School of the Arts and North Carolina School of Science and Math</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224123" y="1381532"/>
          <a:ext cx="6710514" cy="3200400"/>
        </p:xfrm>
        <a:graphic>
          <a:graphicData uri="http://schemas.openxmlformats.org/drawingml/2006/table">
            <a:tbl>
              <a:tblPr>
                <a:tableStyleId>{073A0DAA-6AF3-43AB-8588-CEC1D06C72B9}</a:tableStyleId>
              </a:tblPr>
              <a:tblGrid>
                <a:gridCol w="4063738"/>
                <a:gridCol w="2646776"/>
              </a:tblGrid>
              <a:tr h="391723">
                <a:tc>
                  <a:txBody>
                    <a:bodyPr/>
                    <a:lstStyle/>
                    <a:p>
                      <a:r>
                        <a:rPr lang="en-US" sz="2400" b="0" dirty="0" smtClean="0"/>
                        <a:t>UNC System High</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u="none" dirty="0" smtClean="0"/>
                        <a:t>8.1 (Charlotte)</a:t>
                      </a:r>
                      <a:endParaRPr lang="en-US" sz="2400" b="0" u="non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UNC System Low</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2.7 (Chapel Hill)</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UNC System Median</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6.1</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Since 2002</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Improving (8.9)</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UNC Charlotte Peers</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4.8 to 10.0</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Peer Median</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7.2</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400" b="0" dirty="0" smtClean="0"/>
                        <a:t>Doctoral Research Intensive</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r>
                        <a:rPr lang="en-US" sz="2400" b="0" dirty="0" smtClean="0"/>
                        <a:t>6.4</a:t>
                      </a:r>
                      <a:endParaRPr lang="en-US" sz="24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3" name="TextBox 2"/>
          <p:cNvSpPr txBox="1"/>
          <p:nvPr/>
        </p:nvSpPr>
        <p:spPr>
          <a:xfrm>
            <a:off x="235975" y="353963"/>
            <a:ext cx="8672050" cy="830997"/>
          </a:xfrm>
          <a:prstGeom prst="rect">
            <a:avLst/>
          </a:prstGeom>
          <a:noFill/>
        </p:spPr>
        <p:txBody>
          <a:bodyPr wrap="square" rtlCol="0">
            <a:spAutoFit/>
          </a:bodyPr>
          <a:lstStyle/>
          <a:p>
            <a:pPr algn="ctr"/>
            <a:r>
              <a:rPr lang="en-US" sz="4800" dirty="0" smtClean="0"/>
              <a:t>Students Per Employee (2008)*</a:t>
            </a:r>
          </a:p>
        </p:txBody>
      </p:sp>
      <p:pic>
        <p:nvPicPr>
          <p:cNvPr id="7" name="Picture 6" descr="UNCC_Logo_4c.jpg"/>
          <p:cNvPicPr/>
          <p:nvPr/>
        </p:nvPicPr>
        <p:blipFill>
          <a:blip r:embed="rId2" cstate="print"/>
          <a:stretch>
            <a:fillRect/>
          </a:stretch>
        </p:blipFill>
        <p:spPr>
          <a:xfrm>
            <a:off x="523571" y="5660913"/>
            <a:ext cx="1295400" cy="762496"/>
          </a:xfrm>
          <a:prstGeom prst="rect">
            <a:avLst/>
          </a:prstGeom>
        </p:spPr>
      </p:pic>
      <p:sp>
        <p:nvSpPr>
          <p:cNvPr id="6" name="Date Placeholder 5"/>
          <p:cNvSpPr>
            <a:spLocks noGrp="1"/>
          </p:cNvSpPr>
          <p:nvPr>
            <p:ph type="dt" sz="half" idx="10"/>
          </p:nvPr>
        </p:nvSpPr>
        <p:spPr/>
        <p:txBody>
          <a:bodyPr/>
          <a:lstStyle/>
          <a:p>
            <a:r>
              <a:rPr lang="en-US" dirty="0" smtClean="0"/>
              <a:t>September 24, 2009</a:t>
            </a:r>
            <a:endParaRPr lang="en-US" dirty="0"/>
          </a:p>
        </p:txBody>
      </p:sp>
      <p:sp>
        <p:nvSpPr>
          <p:cNvPr id="9" name="TextBox 8"/>
          <p:cNvSpPr txBox="1"/>
          <p:nvPr/>
        </p:nvSpPr>
        <p:spPr>
          <a:xfrm>
            <a:off x="929150" y="5191433"/>
            <a:ext cx="7303794" cy="369332"/>
          </a:xfrm>
          <a:prstGeom prst="rect">
            <a:avLst/>
          </a:prstGeom>
          <a:noFill/>
        </p:spPr>
        <p:txBody>
          <a:bodyPr wrap="none" rtlCol="0">
            <a:spAutoFit/>
          </a:bodyPr>
          <a:lstStyle/>
          <a:p>
            <a:r>
              <a:rPr lang="en-US" dirty="0" smtClean="0"/>
              <a:t>*Excludes School of the Arts and North Carolina School of Science and Math</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988149" y="1160312"/>
          <a:ext cx="7211960" cy="4434840"/>
        </p:xfrm>
        <a:graphic>
          <a:graphicData uri="http://schemas.openxmlformats.org/drawingml/2006/table">
            <a:tbl>
              <a:tblPr>
                <a:tableStyleId>{073A0DAA-6AF3-43AB-8588-CEC1D06C72B9}</a:tableStyleId>
              </a:tblPr>
              <a:tblGrid>
                <a:gridCol w="3111908"/>
                <a:gridCol w="1209368"/>
                <a:gridCol w="1563329"/>
                <a:gridCol w="1327355"/>
              </a:tblGrid>
              <a:tr h="391723">
                <a:tc>
                  <a:txBody>
                    <a:bodyPr/>
                    <a:lstStyle/>
                    <a:p>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u="sng" dirty="0" smtClean="0"/>
                        <a:t>2003</a:t>
                      </a:r>
                      <a:endParaRPr lang="en-US" sz="2100" b="0"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u="sng" dirty="0" smtClean="0"/>
                        <a:t>2008</a:t>
                      </a:r>
                      <a:endParaRPr lang="en-US" sz="2100" b="0" u="sng"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a:endParaRPr lang="en-US" sz="2100" b="0" u="non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100" b="0" dirty="0" smtClean="0"/>
                        <a:t>Student Headcount</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u="none" dirty="0" smtClean="0"/>
                        <a:t>19,605</a:t>
                      </a:r>
                      <a:endParaRPr lang="en-US" sz="2100" b="0" u="non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u="none" dirty="0" smtClean="0"/>
                        <a:t>23,300</a:t>
                      </a:r>
                      <a:endParaRPr lang="en-US" sz="2100" b="0" u="non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u="none" dirty="0" smtClean="0"/>
                        <a:t>18.8%</a:t>
                      </a:r>
                      <a:endParaRPr lang="en-US" sz="2100" b="0" u="non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100" b="0" dirty="0" smtClean="0"/>
                        <a:t>Student FTE</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16,654</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20,612</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23.8%</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100" b="0" dirty="0" smtClean="0"/>
                        <a:t>Exec./Admin./Managerial</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149</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186</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24.8%</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100" b="0" dirty="0" smtClean="0"/>
                        <a:t>SPA Employees</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1,091</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1,380</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26.5%</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100" b="0" dirty="0" smtClean="0"/>
                        <a:t>Full Time Teaching Faculty</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773</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990</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28.1%</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100" b="0" dirty="0" smtClean="0"/>
                        <a:t>Ladder</a:t>
                      </a:r>
                      <a:r>
                        <a:rPr lang="en-US" sz="2100" b="0" baseline="0" dirty="0" smtClean="0"/>
                        <a:t> Rank Faculty</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630</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784</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24.4%</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100" b="0" dirty="0" smtClean="0"/>
                        <a:t>Instructional FTE</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923.56</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1,184.38</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28.2%</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100" b="0" dirty="0" smtClean="0"/>
                        <a:t>Academic Support</a:t>
                      </a:r>
                      <a:r>
                        <a:rPr lang="en-US" sz="2100" b="0" baseline="0" dirty="0" smtClean="0"/>
                        <a:t> Staff (Colleges &amp; Departments)</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221.62</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305.13</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37.7%</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91723">
                <a:tc>
                  <a:txBody>
                    <a:bodyPr/>
                    <a:lstStyle/>
                    <a:p>
                      <a:r>
                        <a:rPr lang="en-US" sz="2100" b="0" dirty="0" smtClean="0"/>
                        <a:t>Total</a:t>
                      </a:r>
                      <a:r>
                        <a:rPr lang="en-US" sz="2100" b="0" baseline="0" dirty="0" smtClean="0"/>
                        <a:t> Full-Time Employees</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2,172</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2,773</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2100" b="0" dirty="0" smtClean="0"/>
                        <a:t>27.6%</a:t>
                      </a:r>
                      <a:endParaRPr lang="en-US" sz="2100" b="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3" name="TextBox 2"/>
          <p:cNvSpPr txBox="1"/>
          <p:nvPr/>
        </p:nvSpPr>
        <p:spPr>
          <a:xfrm>
            <a:off x="235975" y="353963"/>
            <a:ext cx="8672050" cy="584775"/>
          </a:xfrm>
          <a:prstGeom prst="rect">
            <a:avLst/>
          </a:prstGeom>
          <a:noFill/>
        </p:spPr>
        <p:txBody>
          <a:bodyPr wrap="square" rtlCol="0">
            <a:spAutoFit/>
          </a:bodyPr>
          <a:lstStyle/>
          <a:p>
            <a:pPr algn="ctr"/>
            <a:r>
              <a:rPr lang="en-US" sz="3200" dirty="0" smtClean="0"/>
              <a:t>Growth Benchmarks for UNC Charlotte, 2003-2008</a:t>
            </a:r>
          </a:p>
        </p:txBody>
      </p:sp>
      <p:pic>
        <p:nvPicPr>
          <p:cNvPr id="7" name="Picture 6" descr="UNCC_Logo_4c.jpg"/>
          <p:cNvPicPr/>
          <p:nvPr/>
        </p:nvPicPr>
        <p:blipFill>
          <a:blip r:embed="rId2" cstate="print"/>
          <a:stretch>
            <a:fillRect/>
          </a:stretch>
        </p:blipFill>
        <p:spPr>
          <a:xfrm>
            <a:off x="523571" y="5660913"/>
            <a:ext cx="1295400" cy="762496"/>
          </a:xfrm>
          <a:prstGeom prst="rect">
            <a:avLst/>
          </a:prstGeom>
        </p:spPr>
      </p:pic>
      <p:sp>
        <p:nvSpPr>
          <p:cNvPr id="6" name="Date Placeholder 5"/>
          <p:cNvSpPr>
            <a:spLocks noGrp="1"/>
          </p:cNvSpPr>
          <p:nvPr>
            <p:ph type="dt" sz="half" idx="10"/>
          </p:nvPr>
        </p:nvSpPr>
        <p:spPr/>
        <p:txBody>
          <a:bodyPr/>
          <a:lstStyle/>
          <a:p>
            <a:r>
              <a:rPr lang="en-US" dirty="0" smtClean="0"/>
              <a:t>September 24, 2009</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1375</TotalTime>
  <Words>366</Words>
  <Application>Microsoft Office PowerPoint</Application>
  <PresentationFormat>On-screen Show (4:3)</PresentationFormat>
  <Paragraphs>116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Slide 2</vt:lpstr>
      <vt:lpstr>Slide 3</vt:lpstr>
      <vt:lpstr>Slide 4</vt:lpstr>
      <vt:lpstr>Slide 5</vt:lpstr>
    </vt:vector>
  </TitlesOfParts>
  <Company>UNC Charlotte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$6M requirement for relocating intramural fields from the CRI site is problematic given our funding issues. _______________ Items for Chris Gilbert: A “plan B” scenario will be investigated which reduces the number of intramural fields that need to be replaced.  “Plan B” should include a “sprung” sports complex building on the hill above the field house; sited so that a practice field may be directly adjacent to the building. Two sub-options are associated with “Plan B”; 1. Temporary use of Belk Track as the stadium and 2. Temporary use of Knight’s Stadium in York County, SC. Sub option 1, temporary use of Belk Track, includes all improvements from the last briefing for the option which utilizes Porto-Jons as well as the cost of the soccer playing and practice field relocations, additional utilities, a visitor’s locker room trailer, a trailer for the home team to convene at half time, a trailer for the training staff, and a new elevated press box. _______________ Items for Athletics: Sub option 2, temporary use of Knight’s Stadium, will require meetings/ coordination/ a lease agreement. A preliminary meeting is already scheduled. At a minimum, if there is potential for an agreement, we need to know: The precise # of additional bleachers needed (5000 may be a round figure), the amount and approximate cost of the additional sod for the football field, and verification that no other modifications/ additions are needed at the existing stadium. Further, we need to know the % of these costs that UNC Charlotte have to cover in addition to the annual lease costs, given that we would not use the facility until 2013 and would want to use it for at least 5 years. I volunteer to attend this meeting if needed in order to ask the facilities questions. _______________ I recommended at the end of today’s meeting that we may want to determine what we can fund annually before moving to far along in planning. This, in order to tailor our proposed facilities to a budget rather than the other way around. I mentioned that Capital is still moving ahead with the hiring of an architect for the design of the eventual stadium through schematics. The RFQ has not yet gone out and, once it does, we will have a few weeks before we will have to decide whether to sign a contract on this effort. I recommend we set a date to review the product of the above work. </dc:title>
  <dc:creator>cgilbert</dc:creator>
  <cp:lastModifiedBy>Information &amp; Technology Services</cp:lastModifiedBy>
  <cp:revision>265</cp:revision>
  <dcterms:created xsi:type="dcterms:W3CDTF">2009-02-09T21:22:43Z</dcterms:created>
  <dcterms:modified xsi:type="dcterms:W3CDTF">2009-09-24T18:11:41Z</dcterms:modified>
</cp:coreProperties>
</file>